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75" r:id="rId3"/>
    <p:sldId id="287" r:id="rId4"/>
    <p:sldId id="278" r:id="rId5"/>
    <p:sldId id="288" r:id="rId6"/>
    <p:sldId id="298" r:id="rId7"/>
    <p:sldId id="300" r:id="rId8"/>
    <p:sldId id="301" r:id="rId9"/>
    <p:sldId id="302" r:id="rId10"/>
    <p:sldId id="30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84"/>
    <a:srgbClr val="EA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F415C-5C1A-7043-8764-8D00569F87E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EE1-FB6F-2A40-9143-863F0A97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9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6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6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7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3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5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9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5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1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0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youtube.com/watch?v=Uiy3dkTwPc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627" y="1999967"/>
            <a:ext cx="8361229" cy="2098226"/>
          </a:xfrm>
        </p:spPr>
        <p:txBody>
          <a:bodyPr/>
          <a:lstStyle/>
          <a:p>
            <a:r>
              <a:rPr lang="en-GB" sz="4000" b="1" i="1" dirty="0"/>
              <a:t>WATER AID (2016</a:t>
            </a:r>
            <a:r>
              <a:rPr lang="en-GB" sz="4000" b="1" i="1" dirty="0" smtClean="0"/>
              <a:t>)</a:t>
            </a:r>
            <a:br>
              <a:rPr lang="en-GB" sz="4000" b="1" i="1" dirty="0" smtClean="0"/>
            </a:br>
            <a:r>
              <a:rPr lang="en-GB" sz="4000" b="1" i="1" dirty="0" smtClean="0"/>
              <a:t>Charity Advert </a:t>
            </a:r>
            <a:endParaRPr lang="en-GB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b="1" dirty="0"/>
              <a:t>Component 1: Media Products, Industries and Audiences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00" y="1999967"/>
            <a:ext cx="6221884" cy="27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3913" y="222376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088812"/>
              </p:ext>
            </p:extLst>
          </p:nvPr>
        </p:nvGraphicFramePr>
        <p:xfrm>
          <a:off x="603913" y="1429970"/>
          <a:ext cx="10614546" cy="3685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1293">
                  <a:extLst>
                    <a:ext uri="{9D8B030D-6E8A-4147-A177-3AD203B41FA5}">
                      <a16:colId xmlns:a16="http://schemas.microsoft.com/office/drawing/2014/main" val="3330504656"/>
                    </a:ext>
                  </a:extLst>
                </a:gridCol>
                <a:gridCol w="6073253">
                  <a:extLst>
                    <a:ext uri="{9D8B030D-6E8A-4147-A177-3AD203B41FA5}">
                      <a16:colId xmlns:a16="http://schemas.microsoft.com/office/drawing/2014/main" val="1550761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  <a:latin typeface="+mn-lt"/>
                        </a:rPr>
                        <a:t>Denotation</a:t>
                      </a:r>
                      <a:endParaRPr lang="en-GB" sz="2400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  <a:latin typeface="+mn-lt"/>
                        </a:rPr>
                        <a:t>Connotation</a:t>
                      </a:r>
                      <a:endParaRPr lang="en-GB" sz="2400" u="non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91821"/>
                  </a:ext>
                </a:extLst>
              </a:tr>
              <a:tr h="1391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edits in the advert are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cuts, they are short takes. 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Parallel editing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 motion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takes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Editing mirrors song</a:t>
                      </a: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Connotes 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the girls’ movements and actions are fast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paced, energetic and happy.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Signifies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c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ontrasts between UK/Africa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Connotes the importance and purity of water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Walking pace / climate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 </a:t>
                      </a:r>
                      <a:r>
                        <a:rPr lang="en-GB" sz="1800" baseline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Pace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71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1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884823"/>
              </p:ext>
            </p:extLst>
          </p:nvPr>
        </p:nvGraphicFramePr>
        <p:xfrm>
          <a:off x="567482" y="175284"/>
          <a:ext cx="11069460" cy="6472521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90931">
                  <a:extLst>
                    <a:ext uri="{9D8B030D-6E8A-4147-A177-3AD203B41FA5}">
                      <a16:colId xmlns:a16="http://schemas.microsoft.com/office/drawing/2014/main" val="3175304322"/>
                    </a:ext>
                  </a:extLst>
                </a:gridCol>
                <a:gridCol w="1330557">
                  <a:extLst>
                    <a:ext uri="{9D8B030D-6E8A-4147-A177-3AD203B41FA5}">
                      <a16:colId xmlns:a16="http://schemas.microsoft.com/office/drawing/2014/main" val="3993924728"/>
                    </a:ext>
                  </a:extLst>
                </a:gridCol>
                <a:gridCol w="1330557">
                  <a:extLst>
                    <a:ext uri="{9D8B030D-6E8A-4147-A177-3AD203B41FA5}">
                      <a16:colId xmlns:a16="http://schemas.microsoft.com/office/drawing/2014/main" val="3853047574"/>
                    </a:ext>
                  </a:extLst>
                </a:gridCol>
                <a:gridCol w="1007501">
                  <a:extLst>
                    <a:ext uri="{9D8B030D-6E8A-4147-A177-3AD203B41FA5}">
                      <a16:colId xmlns:a16="http://schemas.microsoft.com/office/drawing/2014/main" val="1507129108"/>
                    </a:ext>
                  </a:extLst>
                </a:gridCol>
                <a:gridCol w="1007501">
                  <a:extLst>
                    <a:ext uri="{9D8B030D-6E8A-4147-A177-3AD203B41FA5}">
                      <a16:colId xmlns:a16="http://schemas.microsoft.com/office/drawing/2014/main" val="3944855969"/>
                    </a:ext>
                  </a:extLst>
                </a:gridCol>
                <a:gridCol w="1007501">
                  <a:extLst>
                    <a:ext uri="{9D8B030D-6E8A-4147-A177-3AD203B41FA5}">
                      <a16:colId xmlns:a16="http://schemas.microsoft.com/office/drawing/2014/main" val="4218339297"/>
                    </a:ext>
                  </a:extLst>
                </a:gridCol>
                <a:gridCol w="789180">
                  <a:extLst>
                    <a:ext uri="{9D8B030D-6E8A-4147-A177-3AD203B41FA5}">
                      <a16:colId xmlns:a16="http://schemas.microsoft.com/office/drawing/2014/main" val="1890895842"/>
                    </a:ext>
                  </a:extLst>
                </a:gridCol>
                <a:gridCol w="369542">
                  <a:extLst>
                    <a:ext uri="{9D8B030D-6E8A-4147-A177-3AD203B41FA5}">
                      <a16:colId xmlns:a16="http://schemas.microsoft.com/office/drawing/2014/main" val="2454730492"/>
                    </a:ext>
                  </a:extLst>
                </a:gridCol>
                <a:gridCol w="1007501">
                  <a:extLst>
                    <a:ext uri="{9D8B030D-6E8A-4147-A177-3AD203B41FA5}">
                      <a16:colId xmlns:a16="http://schemas.microsoft.com/office/drawing/2014/main" val="2608884923"/>
                    </a:ext>
                  </a:extLst>
                </a:gridCol>
                <a:gridCol w="1010238">
                  <a:extLst>
                    <a:ext uri="{9D8B030D-6E8A-4147-A177-3AD203B41FA5}">
                      <a16:colId xmlns:a16="http://schemas.microsoft.com/office/drawing/2014/main" val="1452955949"/>
                    </a:ext>
                  </a:extLst>
                </a:gridCol>
                <a:gridCol w="1018451">
                  <a:extLst>
                    <a:ext uri="{9D8B030D-6E8A-4147-A177-3AD203B41FA5}">
                      <a16:colId xmlns:a16="http://schemas.microsoft.com/office/drawing/2014/main" val="2360652177"/>
                    </a:ext>
                  </a:extLst>
                </a:gridCol>
              </a:tblGrid>
              <a:tr h="19101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 smtClean="0">
                          <a:effectLst/>
                        </a:rPr>
                        <a:t>Framework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Theorist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Prompts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Component 1 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61905"/>
                  </a:ext>
                </a:extLst>
              </a:tr>
              <a:tr h="1910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Section A: Language and Representation 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Section B: Industries and Audiences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21663"/>
                  </a:ext>
                </a:extLst>
              </a:tr>
              <a:tr h="4071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Marketing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Advertising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Music Video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Newspaper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Film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Radio­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Video Game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7254"/>
                  </a:ext>
                </a:extLst>
              </a:tr>
              <a:tr h="5730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Kiss of the Vampire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Tide, </a:t>
                      </a:r>
                      <a:r>
                        <a:rPr lang="en-GB" sz="1250" b="1" dirty="0" err="1">
                          <a:effectLst/>
                        </a:rPr>
                        <a:t>WaterAid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Formation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Daily Mirror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Straight </a:t>
                      </a:r>
                      <a:r>
                        <a:rPr lang="en-GB" sz="1250" dirty="0" err="1">
                          <a:effectLst/>
                        </a:rPr>
                        <a:t>Outta</a:t>
                      </a:r>
                      <a:r>
                        <a:rPr lang="en-GB" sz="1250" dirty="0">
                          <a:effectLst/>
                        </a:rPr>
                        <a:t> Compton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Late Night Woman’s Hour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Assassins Creed III: Liberation</a:t>
                      </a:r>
                      <a:endParaRPr lang="en-GB" sz="12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39309"/>
                  </a:ext>
                </a:extLst>
              </a:tr>
              <a:tr h="56068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Media Language 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Roland Barthes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The 5 Codes (SEARS)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28913"/>
                  </a:ext>
                </a:extLst>
              </a:tr>
              <a:tr h="560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 err="1">
                          <a:effectLst/>
                        </a:rPr>
                        <a:t>Tzvetan</a:t>
                      </a:r>
                      <a:r>
                        <a:rPr lang="en-GB" sz="1250" dirty="0">
                          <a:effectLst/>
                        </a:rPr>
                        <a:t> </a:t>
                      </a:r>
                      <a:r>
                        <a:rPr lang="en-GB" sz="1250" dirty="0" err="1">
                          <a:effectLst/>
                        </a:rPr>
                        <a:t>Todorov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Narrative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499146"/>
                  </a:ext>
                </a:extLst>
              </a:tr>
              <a:tr h="560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Steve Neale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Genre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373200"/>
                  </a:ext>
                </a:extLst>
              </a:tr>
              <a:tr h="56068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 smtClean="0">
                          <a:effectLst/>
                        </a:rPr>
                        <a:t>Representation 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Stuart Hall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Stereotyping and inequality 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46251"/>
                  </a:ext>
                </a:extLst>
              </a:tr>
              <a:tr h="560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David </a:t>
                      </a:r>
                      <a:r>
                        <a:rPr lang="en-GB" sz="1250" b="1" dirty="0" err="1">
                          <a:effectLst/>
                        </a:rPr>
                        <a:t>Gauntlett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Pick ‘n’ Mix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7339"/>
                  </a:ext>
                </a:extLst>
              </a:tr>
              <a:tr h="560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Industries 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Curran and Seaton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Power and Industries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98535"/>
                  </a:ext>
                </a:extLst>
              </a:tr>
              <a:tr h="56068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Audience</a:t>
                      </a:r>
                      <a:endParaRPr lang="en-GB" sz="12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Albert Bandura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Media Effects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98213"/>
                  </a:ext>
                </a:extLst>
              </a:tr>
              <a:tr h="560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George </a:t>
                      </a:r>
                      <a:r>
                        <a:rPr lang="en-GB" sz="1250" b="1" dirty="0" err="1">
                          <a:effectLst/>
                        </a:rPr>
                        <a:t>Gerbner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Cultivation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119866"/>
                  </a:ext>
                </a:extLst>
              </a:tr>
              <a:tr h="560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Stuart Hall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Reception x 3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04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6574E6-3F3B-854E-AF83-3A91F74AC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14278"/>
              </p:ext>
            </p:extLst>
          </p:nvPr>
        </p:nvGraphicFramePr>
        <p:xfrm>
          <a:off x="971552" y="485775"/>
          <a:ext cx="10729913" cy="5900736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493761">
                  <a:extLst>
                    <a:ext uri="{9D8B030D-6E8A-4147-A177-3AD203B41FA5}">
                      <a16:colId xmlns:a16="http://schemas.microsoft.com/office/drawing/2014/main" val="4166758837"/>
                    </a:ext>
                  </a:extLst>
                </a:gridCol>
                <a:gridCol w="2109588">
                  <a:extLst>
                    <a:ext uri="{9D8B030D-6E8A-4147-A177-3AD203B41FA5}">
                      <a16:colId xmlns:a16="http://schemas.microsoft.com/office/drawing/2014/main" val="113716610"/>
                    </a:ext>
                  </a:extLst>
                </a:gridCol>
                <a:gridCol w="2042188">
                  <a:extLst>
                    <a:ext uri="{9D8B030D-6E8A-4147-A177-3AD203B41FA5}">
                      <a16:colId xmlns:a16="http://schemas.microsoft.com/office/drawing/2014/main" val="1411259047"/>
                    </a:ext>
                  </a:extLst>
                </a:gridCol>
                <a:gridCol w="2042188">
                  <a:extLst>
                    <a:ext uri="{9D8B030D-6E8A-4147-A177-3AD203B41FA5}">
                      <a16:colId xmlns:a16="http://schemas.microsoft.com/office/drawing/2014/main" val="2125512413"/>
                    </a:ext>
                  </a:extLst>
                </a:gridCol>
                <a:gridCol w="2042188">
                  <a:extLst>
                    <a:ext uri="{9D8B030D-6E8A-4147-A177-3AD203B41FA5}">
                      <a16:colId xmlns:a16="http://schemas.microsoft.com/office/drawing/2014/main" val="3647118702"/>
                    </a:ext>
                  </a:extLst>
                </a:gridCol>
              </a:tblGrid>
              <a:tr h="40097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COMPONENT 1: INVESTIGATING THE MEDIA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27995"/>
                  </a:ext>
                </a:extLst>
              </a:tr>
              <a:tr h="40097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EXAM 35%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61734"/>
                  </a:ext>
                </a:extLst>
              </a:tr>
              <a:tr h="604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 &amp; B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&amp; 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246925"/>
                  </a:ext>
                </a:extLst>
              </a:tr>
              <a:tr h="68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Sector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Marketing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Advertising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Music Video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Newspaper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23732"/>
                  </a:ext>
                </a:extLst>
              </a:tr>
              <a:tr h="4200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Kiss of the Vampire</a:t>
                      </a:r>
                      <a:endParaRPr lang="en-GB" sz="18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Tide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Formation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Daily Mirror</a:t>
                      </a:r>
                      <a:endParaRPr lang="en-GB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50307"/>
                  </a:ext>
                </a:extLst>
              </a:tr>
              <a:tr h="46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WaterAid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85343"/>
                  </a:ext>
                </a:extLst>
              </a:tr>
              <a:tr h="584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Media Language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74776"/>
                  </a:ext>
                </a:extLst>
              </a:tr>
              <a:tr h="584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Representation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98529"/>
                  </a:ext>
                </a:extLst>
              </a:tr>
              <a:tr h="584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Industries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390895"/>
                  </a:ext>
                </a:extLst>
              </a:tr>
              <a:tr h="584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Audiences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14544"/>
                  </a:ext>
                </a:extLst>
              </a:tr>
              <a:tr h="584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Contexts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3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Charity adverts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sz="2800" dirty="0" smtClean="0"/>
              <a:t>Write a list of what you expect to </a:t>
            </a:r>
            <a:r>
              <a:rPr lang="en-GB" sz="2800" b="1" i="1" dirty="0" smtClean="0"/>
              <a:t>see</a:t>
            </a:r>
            <a:r>
              <a:rPr lang="en-GB" sz="2800" dirty="0" smtClean="0"/>
              <a:t> </a:t>
            </a:r>
            <a:r>
              <a:rPr lang="en-GB" sz="2800" b="1" dirty="0" smtClean="0"/>
              <a:t>(codes) </a:t>
            </a:r>
            <a:r>
              <a:rPr lang="en-GB" sz="2800" dirty="0" smtClean="0"/>
              <a:t>and what you expect to </a:t>
            </a:r>
            <a:r>
              <a:rPr lang="en-GB" sz="2800" b="1" i="1" dirty="0" smtClean="0"/>
              <a:t>happen</a:t>
            </a:r>
            <a:r>
              <a:rPr lang="en-GB" sz="2800" dirty="0" smtClean="0"/>
              <a:t> </a:t>
            </a:r>
            <a:r>
              <a:rPr lang="en-GB" sz="2800" b="1" dirty="0" smtClean="0"/>
              <a:t>(conventions) </a:t>
            </a:r>
            <a:r>
              <a:rPr lang="en-GB" sz="2800" dirty="0" smtClean="0"/>
              <a:t>in a TV charity advert?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08633"/>
              </p:ext>
            </p:extLst>
          </p:nvPr>
        </p:nvGraphicFramePr>
        <p:xfrm>
          <a:off x="1687513" y="3673067"/>
          <a:ext cx="81280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753033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126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Codes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Conventions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1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Tragic and upsetting images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Sad,</a:t>
                      </a:r>
                      <a:r>
                        <a:rPr lang="en-GB" sz="2000" baseline="0" dirty="0" smtClean="0"/>
                        <a:t> orchestral music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Poverty/suffering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Solemn voice over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25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Black and white images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Direct appeal for money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3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Facts and Statistics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Personalised story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1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Contact details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29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A46D-CD7C-BB45-BA21-8B0EA37B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0"/>
            <a:ext cx="10131425" cy="1456267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 context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837B-92FC-6A48-A0A1-BA2E0CF2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56" y="1159429"/>
            <a:ext cx="6615112" cy="530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Created by </a:t>
            </a:r>
            <a:r>
              <a:rPr lang="en-US" sz="2400" i="1" dirty="0"/>
              <a:t>Atomic London </a:t>
            </a:r>
            <a:r>
              <a:rPr lang="en-US" sz="2400" dirty="0"/>
              <a:t>in October 2016, this advert (titled Rain For Good) stars 16 year-old Zambian student Claudia and aims to show how communities benefit from clean water by depicting everyday chores such as farming and laundry.</a:t>
            </a:r>
          </a:p>
          <a:p>
            <a:endParaRPr lang="en-GB" sz="2800" dirty="0" smtClean="0"/>
          </a:p>
          <a:p>
            <a:pPr marL="0" indent="0">
              <a:buNone/>
            </a:pPr>
            <a:r>
              <a:rPr lang="en-GB" sz="2800" b="1" dirty="0" smtClean="0"/>
              <a:t>TASK 1: Viewing 1</a:t>
            </a:r>
          </a:p>
          <a:p>
            <a:pPr marL="0" indent="0">
              <a:buNone/>
            </a:pPr>
            <a:r>
              <a:rPr lang="en-GB" sz="2800" b="1" dirty="0" smtClean="0"/>
              <a:t>Watch the advert and identify which codes and conventions from charity adverts are being followed and challenged</a:t>
            </a:r>
          </a:p>
          <a:p>
            <a:endParaRPr lang="en-GB" sz="2400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E2FC330-2467-2640-B872-DD8EAFF68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8" r="34586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66" y="0"/>
            <a:ext cx="10131425" cy="1456267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Charity adverts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266" y="3877517"/>
            <a:ext cx="1125599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Water Aid advert reinforces charity advertisement conventions by including key information about the concern; a personalised narrative to which this information is relevant, and a direct appeal to the audience for money. </a:t>
            </a:r>
          </a:p>
          <a:p>
            <a:pPr>
              <a:lnSpc>
                <a:spcPct val="150000"/>
              </a:lnSpc>
            </a:pPr>
            <a:endParaRPr lang="en-US" sz="105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However, the fact it lacks a non-diegetic voiceover, melancholic audio codes and black and white visual codes could all be seen as unconventional of this advertising sub-genre.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80334"/>
              </p:ext>
            </p:extLst>
          </p:nvPr>
        </p:nvGraphicFramePr>
        <p:xfrm>
          <a:off x="715056" y="1292724"/>
          <a:ext cx="81280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753033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126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Codes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Conventions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1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Tragic and upsetting images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Sad,</a:t>
                      </a:r>
                      <a:r>
                        <a:rPr lang="en-GB" sz="2000" baseline="0" dirty="0" smtClean="0"/>
                        <a:t> orchestral music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Poverty/suffering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Solemn voice over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25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Black and white images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Direct appeal for money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3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Facts and Statistics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Personalised story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1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Contact details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29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Cinematography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13827"/>
              </p:ext>
            </p:extLst>
          </p:nvPr>
        </p:nvGraphicFramePr>
        <p:xfrm>
          <a:off x="685801" y="1947228"/>
          <a:ext cx="10614546" cy="4163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3330504656"/>
                    </a:ext>
                  </a:extLst>
                </a:gridCol>
                <a:gridCol w="6842646">
                  <a:extLst>
                    <a:ext uri="{9D8B030D-6E8A-4147-A177-3AD203B41FA5}">
                      <a16:colId xmlns:a16="http://schemas.microsoft.com/office/drawing/2014/main" val="1550761969"/>
                    </a:ext>
                  </a:extLst>
                </a:gridCol>
              </a:tblGrid>
              <a:tr h="641434"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Denotation</a:t>
                      </a:r>
                      <a:endParaRPr lang="en-GB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Connotation</a:t>
                      </a:r>
                      <a:endParaRPr lang="en-GB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91821"/>
                  </a:ext>
                </a:extLst>
              </a:tr>
              <a:tr h="3413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There’s </a:t>
                      </a:r>
                      <a:r>
                        <a:rPr lang="en-GB" sz="1800" dirty="0">
                          <a:effectLst/>
                        </a:rPr>
                        <a:t>a long shot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Close up on the people drinking from the tap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Wide shot Arid landscape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Tracking camera movement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Close up of walking feet with shoes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This </a:t>
                      </a:r>
                      <a:r>
                        <a:rPr lang="en-GB" sz="1800" dirty="0">
                          <a:effectLst/>
                        </a:rPr>
                        <a:t>signifies how far her journey is to grab water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Connotes the positive effect the tap has on the </a:t>
                      </a:r>
                      <a:r>
                        <a:rPr lang="en-GB" sz="1800" dirty="0" smtClean="0">
                          <a:effectLst/>
                        </a:rPr>
                        <a:t>people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Connotes her thirst/how dehydrated she would be without </a:t>
                      </a:r>
                      <a:r>
                        <a:rPr lang="en-GB" sz="1800" dirty="0" smtClean="0">
                          <a:effectLst/>
                        </a:rPr>
                        <a:t>water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Following her on her journey, so we can sympathise with her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Challenges generic convention of Water Aid adverts with bare feet </a:t>
                      </a:r>
                      <a:endParaRPr lang="en-GB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which </a:t>
                      </a:r>
                      <a:r>
                        <a:rPr lang="en-GB" sz="1800" dirty="0">
                          <a:effectLst/>
                        </a:rPr>
                        <a:t>connotes poverty, the presence of the shoes symbolises a positive change that clean water has brought into their lives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71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LIGHTING/COLOUR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57059"/>
              </p:ext>
            </p:extLst>
          </p:nvPr>
        </p:nvGraphicFramePr>
        <p:xfrm>
          <a:off x="685801" y="1456267"/>
          <a:ext cx="10614546" cy="4777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330504656"/>
                    </a:ext>
                  </a:extLst>
                </a:gridCol>
                <a:gridCol w="7642746">
                  <a:extLst>
                    <a:ext uri="{9D8B030D-6E8A-4147-A177-3AD203B41FA5}">
                      <a16:colId xmlns:a16="http://schemas.microsoft.com/office/drawing/2014/main" val="1550761969"/>
                    </a:ext>
                  </a:extLst>
                </a:gridCol>
              </a:tblGrid>
              <a:tr h="668050"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Denotation</a:t>
                      </a:r>
                      <a:endParaRPr lang="en-GB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Connotation</a:t>
                      </a:r>
                      <a:endParaRPr lang="en-GB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91821"/>
                  </a:ext>
                </a:extLst>
              </a:tr>
              <a:tr h="4045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Desaturated blues/grey of UK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yellow/orange tones of Zambia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Browns of earth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Cast and Attached shadows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Hard lighting</a:t>
                      </a: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 lighting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Lens flare 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Connotes the coldness of home and the e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xcess of water juxtaposed….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Signifies a warm, friendly and happy place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Signifies a need for water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Connotes the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heat of the sun and the need for water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Reinforces the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of the sun and the need for water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Reinforces a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warm, friendly and happy place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Connotes a happy, summery day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71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MISE-EN-SCENE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465"/>
              </p:ext>
            </p:extLst>
          </p:nvPr>
        </p:nvGraphicFramePr>
        <p:xfrm>
          <a:off x="781335" y="1278847"/>
          <a:ext cx="10614546" cy="49942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0460">
                  <a:extLst>
                    <a:ext uri="{9D8B030D-6E8A-4147-A177-3AD203B41FA5}">
                      <a16:colId xmlns:a16="http://schemas.microsoft.com/office/drawing/2014/main" val="3330504656"/>
                    </a:ext>
                  </a:extLst>
                </a:gridCol>
                <a:gridCol w="6934086">
                  <a:extLst>
                    <a:ext uri="{9D8B030D-6E8A-4147-A177-3AD203B41FA5}">
                      <a16:colId xmlns:a16="http://schemas.microsoft.com/office/drawing/2014/main" val="1550761969"/>
                    </a:ext>
                  </a:extLst>
                </a:gridCol>
              </a:tblGrid>
              <a:tr h="605107"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Denotation</a:t>
                      </a:r>
                      <a:endParaRPr lang="en-GB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Connotation</a:t>
                      </a:r>
                      <a:endParaRPr lang="en-GB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91821"/>
                  </a:ext>
                </a:extLst>
              </a:tr>
              <a:tr h="3219815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design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props of UK home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bright colours used for example in their tops and water containers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area with bland colours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facial expressions are all happy as well constantly smiling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Language , swing/tap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Zambian patterns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clothing 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Crowd of people around</a:t>
                      </a: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tap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Emphasises the contrast and juxtaposition 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Connotes happiness and brightness brought into their lives due to the clean water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Signifies little evidence of modern society in the area.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Connoting how happy water can make them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Signifies the energetic and positive nature of people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Connotes a proudness of their heritage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Signifies a happy, bustling community around water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71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SOUND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016226"/>
              </p:ext>
            </p:extLst>
          </p:nvPr>
        </p:nvGraphicFramePr>
        <p:xfrm>
          <a:off x="685801" y="1858905"/>
          <a:ext cx="10131922" cy="4272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4809">
                  <a:extLst>
                    <a:ext uri="{9D8B030D-6E8A-4147-A177-3AD203B41FA5}">
                      <a16:colId xmlns:a16="http://schemas.microsoft.com/office/drawing/2014/main" val="3330504656"/>
                    </a:ext>
                  </a:extLst>
                </a:gridCol>
                <a:gridCol w="5797113">
                  <a:extLst>
                    <a:ext uri="{9D8B030D-6E8A-4147-A177-3AD203B41FA5}">
                      <a16:colId xmlns:a16="http://schemas.microsoft.com/office/drawing/2014/main" val="1550761969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Denotation</a:t>
                      </a:r>
                      <a:endParaRPr lang="en-GB" sz="2400" u="none" dirty="0"/>
                    </a:p>
                  </a:txBody>
                  <a:tcPr marL="87282" marR="87282"/>
                </a:tc>
                <a:tc>
                  <a:txBody>
                    <a:bodyPr/>
                    <a:lstStyle/>
                    <a:p>
                      <a:r>
                        <a:rPr lang="en-GB" sz="2400" u="none" dirty="0" smtClean="0">
                          <a:effectLst/>
                        </a:rPr>
                        <a:t>Connotation</a:t>
                      </a:r>
                      <a:endParaRPr lang="en-GB" sz="2400" u="none" dirty="0"/>
                    </a:p>
                  </a:txBody>
                  <a:tcPr marL="87282" marR="87282"/>
                </a:tc>
                <a:extLst>
                  <a:ext uri="{0D108BD9-81ED-4DB2-BD59-A6C34878D82A}">
                    <a16:rowId xmlns:a16="http://schemas.microsoft.com/office/drawing/2014/main" val="437191821"/>
                  </a:ext>
                </a:extLst>
              </a:tr>
              <a:tr h="36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 sound bridge from the radio in a house into the girl singing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Diegetic singing 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Footsteps and other diegetic sounds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 bridge – Child in the swing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Parallel sound – All singing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connotes that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although they are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many ways, Britain and Zambia are linked through their basic need for water. They are happening at the same time.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Connotes naturalism because there is no artificial sad music.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Happy and contrasts</a:t>
                      </a: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usual Charity ads music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Peaceful place / Happy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GB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the community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Happiness – “you could make people this happy too if you donate”</a:t>
                      </a: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90071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{B2273533-00D1-1040-B966-E204CCAC1E6F}tf10001058</Template>
  <TotalTime>1172</TotalTime>
  <Words>653</Words>
  <Application>Microsoft Office PowerPoint</Application>
  <PresentationFormat>Widescreen</PresentationFormat>
  <Paragraphs>310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Celestial</vt:lpstr>
      <vt:lpstr>WATER AID (2016) Charity Advert </vt:lpstr>
      <vt:lpstr>PowerPoint Presentation</vt:lpstr>
      <vt:lpstr>Charity adverts</vt:lpstr>
      <vt:lpstr>Production context</vt:lpstr>
      <vt:lpstr>Charity adverts</vt:lpstr>
      <vt:lpstr>Cinematography</vt:lpstr>
      <vt:lpstr>LIGHTING/COLOUR</vt:lpstr>
      <vt:lpstr>MISE-EN-SCENE</vt:lpstr>
      <vt:lpstr>SOUND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Kiss of the Vampire (1963)</dc:title>
  <dc:creator>Mark Piper</dc:creator>
  <cp:lastModifiedBy>Karina L. Free</cp:lastModifiedBy>
  <cp:revision>101</cp:revision>
  <dcterms:created xsi:type="dcterms:W3CDTF">2017-06-21T12:59:34Z</dcterms:created>
  <dcterms:modified xsi:type="dcterms:W3CDTF">2018-10-16T08:07:45Z</dcterms:modified>
</cp:coreProperties>
</file>