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946" r:id="rId2"/>
    <p:sldId id="949" r:id="rId3"/>
    <p:sldId id="947" r:id="rId4"/>
    <p:sldId id="94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 userDrawn="1"/>
        </p:nvSpPr>
        <p:spPr bwMode="auto">
          <a:xfrm>
            <a:off x="0" y="6308725"/>
            <a:ext cx="12192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ffectLst>
            <a:outerShdw blurRad="635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sz="180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Picture 9" descr="Tutor2u Logo 201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84" y="6381751"/>
            <a:ext cx="157268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121920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6" y="476250"/>
            <a:ext cx="1221316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334434" y="2924175"/>
            <a:ext cx="3649133" cy="1728788"/>
          </a:xfrm>
          <a:prstGeom prst="rect">
            <a:avLst/>
          </a:prstGeom>
          <a:solidFill>
            <a:schemeClr val="bg1"/>
          </a:solidFill>
          <a:ln w="25400">
            <a:solidFill>
              <a:srgbClr val="385D8A"/>
            </a:solidFill>
            <a:miter lim="800000"/>
          </a:ln>
          <a:effectLst>
            <a:outerShdw blurRad="63500" dist="38100" dir="5400000" algn="t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5000" b="1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4271434" y="2924175"/>
            <a:ext cx="3649133" cy="1728788"/>
          </a:xfrm>
          <a:prstGeom prst="rect">
            <a:avLst/>
          </a:prstGeom>
          <a:solidFill>
            <a:schemeClr val="bg1"/>
          </a:solidFill>
          <a:ln w="25400">
            <a:solidFill>
              <a:srgbClr val="385D8A"/>
            </a:solidFill>
            <a:miter lim="800000"/>
          </a:ln>
          <a:effectLst>
            <a:outerShdw blurRad="63500" dist="38100" dir="5400000" algn="t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5000" b="1">
              <a:solidFill>
                <a:srgbClr val="000000"/>
              </a:solidFill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8208434" y="2924175"/>
            <a:ext cx="3649133" cy="1728788"/>
          </a:xfrm>
          <a:prstGeom prst="rect">
            <a:avLst/>
          </a:prstGeom>
          <a:solidFill>
            <a:schemeClr val="bg1"/>
          </a:solidFill>
          <a:ln w="25400">
            <a:solidFill>
              <a:srgbClr val="385D8A"/>
            </a:solidFill>
            <a:miter lim="800000"/>
          </a:ln>
          <a:effectLst>
            <a:outerShdw blurRad="63500" dist="38100" dir="5400000" algn="t" rotWithShape="0">
              <a:srgbClr val="808080">
                <a:alpha val="39998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5000" b="1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413" y="620690"/>
            <a:ext cx="10363200" cy="936103"/>
          </a:xfrm>
        </p:spPr>
        <p:txBody>
          <a:bodyPr lIns="0" tIns="0" rIns="0" bIns="0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413" y="1772816"/>
            <a:ext cx="10369152" cy="62292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2359885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6"/>
          <p:cNvSpPr>
            <a:spLocks noChangeShapeType="1"/>
          </p:cNvSpPr>
          <p:nvPr userDrawn="1"/>
        </p:nvSpPr>
        <p:spPr bwMode="auto">
          <a:xfrm>
            <a:off x="0" y="6308725"/>
            <a:ext cx="12192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ffectLst>
            <a:outerShdw blurRad="635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sz="180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5" name="Picture 9" descr="Tutor2u Logo 201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84" y="6381751"/>
            <a:ext cx="157268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121920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66" y="476250"/>
            <a:ext cx="1221316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413" y="620690"/>
            <a:ext cx="10363200" cy="936103"/>
          </a:xfrm>
        </p:spPr>
        <p:txBody>
          <a:bodyPr lIns="0" tIns="0" rIns="0" bIns="0">
            <a:norm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5413" y="1772816"/>
            <a:ext cx="10369152" cy="622920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1"/>
              <a:t>Click to edit Master subtitle style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21337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2852"/>
            <a:ext cx="10972800" cy="939784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0175"/>
            <a:ext cx="10972800" cy="4625989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431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2"/>
            <a:ext cx="5386917" cy="741759"/>
          </a:xfrm>
        </p:spPr>
        <p:txBody>
          <a:bodyPr anchor="b"/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348880"/>
            <a:ext cx="5386917" cy="377728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200"/>
            </a:lvl1pPr>
            <a:lvl2pPr marL="742950" indent="-285750">
              <a:buFont typeface="Wingdings" panose="05000000000000000000" pitchFamily="2" charset="2"/>
              <a:buChar char="§"/>
              <a:defRPr sz="2200"/>
            </a:lvl2pPr>
            <a:lvl3pPr marL="1143000" indent="-228600">
              <a:buFont typeface="Wingdings" panose="05000000000000000000" pitchFamily="2" charset="2"/>
              <a:buChar char="§"/>
              <a:defRPr sz="2200"/>
            </a:lvl3pPr>
            <a:lvl4pPr marL="1600200" indent="-228600">
              <a:buFont typeface="Wingdings" panose="05000000000000000000" pitchFamily="2" charset="2"/>
              <a:buChar char="§"/>
              <a:defRPr sz="2200"/>
            </a:lvl4pPr>
            <a:lvl5pPr marL="2057400" indent="-228600">
              <a:buFont typeface="Wingdings" panose="05000000000000000000" pitchFamily="2" charset="2"/>
              <a:buChar char="§"/>
              <a:defRPr sz="2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2"/>
            <a:ext cx="5389033" cy="741759"/>
          </a:xfrm>
        </p:spPr>
        <p:txBody>
          <a:bodyPr anchor="b"/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48880"/>
            <a:ext cx="5389033" cy="377728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2200">
                <a:latin typeface="+mj-lt"/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200"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§"/>
              <a:defRPr sz="2200">
                <a:latin typeface="+mj-lt"/>
              </a:defRPr>
            </a:lvl4pPr>
            <a:lvl5pPr marL="2057400" indent="-228600">
              <a:buFont typeface="Wingdings" panose="05000000000000000000" pitchFamily="2" charset="2"/>
              <a:buChar char="§"/>
              <a:defRPr sz="22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3246240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raight Connector 6"/>
          <p:cNvSpPr>
            <a:spLocks noChangeShapeType="1"/>
          </p:cNvSpPr>
          <p:nvPr userDrawn="1"/>
        </p:nvSpPr>
        <p:spPr bwMode="auto">
          <a:xfrm>
            <a:off x="0" y="6308725"/>
            <a:ext cx="12192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ffectLst>
            <a:outerShdw blurRad="635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sz="180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" name="Picture 9" descr="Tutor2u Logo 201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84" y="6381751"/>
            <a:ext cx="157268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121920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0" y="1212850"/>
            <a:ext cx="121920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1422"/>
            <a:ext cx="10972800" cy="1071562"/>
          </a:xfrm>
        </p:spPr>
        <p:txBody>
          <a:bodyPr/>
          <a:lstStyle/>
          <a:p>
            <a:r>
              <a:rPr lang="en-US" noProof="1"/>
              <a:t>Click to edit Master title style</a:t>
            </a:r>
            <a:endParaRPr lang="en-GB" noProof="1"/>
          </a:p>
        </p:txBody>
      </p:sp>
    </p:spTree>
    <p:extLst>
      <p:ext uri="{BB962C8B-B14F-4D97-AF65-F5344CB8AC3E}">
        <p14:creationId xmlns:p14="http://schemas.microsoft.com/office/powerpoint/2010/main" val="16555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621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6"/>
          <p:cNvSpPr>
            <a:spLocks noChangeShapeType="1"/>
          </p:cNvSpPr>
          <p:nvPr userDrawn="1"/>
        </p:nvSpPr>
        <p:spPr bwMode="auto">
          <a:xfrm>
            <a:off x="0" y="6308725"/>
            <a:ext cx="12192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ffectLst>
            <a:outerShdw blurRad="635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en-US" sz="1800">
              <a:solidFill>
                <a:prstClr val="black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pic>
        <p:nvPicPr>
          <p:cNvPr id="3" name="Picture 9" descr="Tutor2u Logo 201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84" y="6381751"/>
            <a:ext cx="157268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121920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1196975"/>
            <a:ext cx="12192000" cy="2873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x-none" sz="5000" b="1" noProof="1">
              <a:solidFill>
                <a:srgbClr val="000000"/>
              </a:solidFill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745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188914"/>
            <a:ext cx="109728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609600" y="1600200"/>
            <a:ext cx="10972800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cxnSp>
        <p:nvCxnSpPr>
          <p:cNvPr id="1028" name="Straight Connector 6"/>
          <p:cNvCxnSpPr>
            <a:cxnSpLocks noChangeShapeType="1"/>
          </p:cNvCxnSpPr>
          <p:nvPr userDrawn="1"/>
        </p:nvCxnSpPr>
        <p:spPr bwMode="auto">
          <a:xfrm>
            <a:off x="0" y="6308725"/>
            <a:ext cx="12192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</a:ln>
          <a:effectLst>
            <a:outerShdw blurRad="635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029" name="Picture 9" descr="Tutor2u Logo 2011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384" y="6381751"/>
            <a:ext cx="1572683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10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121920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51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MS PGothic" panose="020B0600070205080204" pitchFamily="34" charset="-128"/>
          <a:cs typeface="Arial" panose="020B0604020202020204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j-lt"/>
          <a:ea typeface="MS PGothic" panose="020B0600070205080204" pitchFamily="34" charset="-128"/>
          <a:cs typeface="Arial" panose="020B0604020202020204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j-lt"/>
          <a:ea typeface="MS PGothic" panose="020B0600070205080204" pitchFamily="34" charset="-128"/>
          <a:cs typeface="Arial" panose="020B0604020202020204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/>
          <a:ea typeface="MS PGothic" panose="020B0600070205080204" pitchFamily="34" charset="-128"/>
          <a:cs typeface="Arial" panose="020B0604020202020204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/>
          <a:ea typeface="MS PGothic" panose="020B0600070205080204" pitchFamily="34" charset="-128"/>
          <a:cs typeface="Arial" panose="020B0604020202020204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/>
          <a:ea typeface="MS PGothic" panose="020B0600070205080204" pitchFamily="34" charset="-128"/>
          <a:cs typeface="Arial" panose="020B060402020202020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business-2704910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s://news.sky.com/story/co-operative-group-profits-hurt-by-price-cuts-and-wages-105891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.uk/news/uk-england-manchester-38012247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s://www.mirror.co.uk/news/business/co-operative-bank-announces-another-wave-541533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bbc.co.uk/news/business-43666447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s://www.thenews.coop/127766/sector/retail/co-op-group-back-blac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5188" y="620714"/>
            <a:ext cx="7772400" cy="1728787"/>
          </a:xfrm>
        </p:spPr>
        <p:txBody>
          <a:bodyPr>
            <a:normAutofit/>
          </a:bodyPr>
          <a:lstStyle/>
          <a:p>
            <a:pPr>
              <a:defRPr/>
            </a:pPr>
            <a:br>
              <a:rPr lang="en-US" sz="4400" b="1" dirty="0"/>
            </a:br>
            <a:endParaRPr lang="en-US" sz="44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0F51DF-D84B-44C1-9D9C-19E70765C682}"/>
              </a:ext>
            </a:extLst>
          </p:cNvPr>
          <p:cNvSpPr txBox="1"/>
          <p:nvPr/>
        </p:nvSpPr>
        <p:spPr>
          <a:xfrm>
            <a:off x="1888957" y="2849866"/>
            <a:ext cx="4320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3200" dirty="0">
              <a:solidFill>
                <a:prstClr val="black"/>
              </a:solidFill>
              <a:latin typeface="Calibri"/>
              <a:ea typeface="MS PGothic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912D53-2F87-4374-B992-7278972C0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03" y="2521258"/>
            <a:ext cx="2686050" cy="352711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D75E00-F2F3-4580-8E3B-53F45873ADB1}"/>
              </a:ext>
            </a:extLst>
          </p:cNvPr>
          <p:cNvSpPr txBox="1"/>
          <p:nvPr/>
        </p:nvSpPr>
        <p:spPr>
          <a:xfrm>
            <a:off x="1714500" y="620714"/>
            <a:ext cx="91630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</a:rPr>
              <a:t>Unit 6:  Principles of Management</a:t>
            </a:r>
            <a:endParaRPr lang="en-GB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B3E2C7-1958-49D8-A1DA-E9C9E0909A86}"/>
              </a:ext>
            </a:extLst>
          </p:cNvPr>
          <p:cNvSpPr txBox="1"/>
          <p:nvPr/>
        </p:nvSpPr>
        <p:spPr>
          <a:xfrm>
            <a:off x="2413138" y="1695405"/>
            <a:ext cx="7643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i="1" dirty="0">
                <a:solidFill>
                  <a:schemeClr val="bg1"/>
                </a:solidFill>
                <a:latin typeface="+mn-lt"/>
              </a:rPr>
              <a:t>Management and Leadership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D1A60-0F81-49CB-9D7E-6A36EB0833DB}"/>
              </a:ext>
            </a:extLst>
          </p:cNvPr>
          <p:cNvSpPr txBox="1"/>
          <p:nvPr/>
        </p:nvSpPr>
        <p:spPr>
          <a:xfrm>
            <a:off x="5095782" y="3009530"/>
            <a:ext cx="6338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+mn-lt"/>
              </a:rPr>
              <a:t>Useful links to stimulus material for Co-op in Crisis Resource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D133-A109-4386-BEB0-AAACC17320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286" y="620690"/>
            <a:ext cx="11922711" cy="936103"/>
          </a:xfrm>
        </p:spPr>
        <p:txBody>
          <a:bodyPr>
            <a:noAutofit/>
          </a:bodyPr>
          <a:lstStyle/>
          <a:p>
            <a:r>
              <a:rPr lang="en-GB" b="1" dirty="0"/>
              <a:t>“The results today represent a disaster for the Co-op in 2013”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EA558-CAA6-4614-B886-52AFCB4F69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2611759"/>
            <a:ext cx="9626038" cy="3493766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FACBD0B8-B9EE-47C1-8BF0-FEAB8837AD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9159" y="2478314"/>
            <a:ext cx="1296144" cy="1467722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777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4BC4-9D41-4828-8422-3B6A4408DB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5400" b="1" dirty="0"/>
              <a:t>How the Co-op group struggled…</a:t>
            </a:r>
          </a:p>
        </p:txBody>
      </p:sp>
      <p:pic>
        <p:nvPicPr>
          <p:cNvPr id="2050" name="Picture 2" descr="C:\Users\tutor2u\AppData\Local\Temp\SNAGHTML27c3e2d7.PNG">
            <a:hlinkClick r:id="rId2"/>
            <a:extLst>
              <a:ext uri="{FF2B5EF4-FFF2-40B4-BE49-F238E27FC236}">
                <a16:creationId xmlns:a16="http://schemas.microsoft.com/office/drawing/2014/main" id="{698CF080-17E5-4EBD-9170-1C5B33D1D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2543174"/>
            <a:ext cx="2971800" cy="36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utor2u\AppData\Local\Temp\SNAGHTML27d6c7a2.PNG">
            <a:hlinkClick r:id="rId4"/>
            <a:extLst>
              <a:ext uri="{FF2B5EF4-FFF2-40B4-BE49-F238E27FC236}">
                <a16:creationId xmlns:a16="http://schemas.microsoft.com/office/drawing/2014/main" id="{7628B278-1DB9-478E-8E30-8A00FA951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611759"/>
            <a:ext cx="2647950" cy="36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utor2u\AppData\Local\Temp\SNAGHTML27d93556.PNG">
            <a:hlinkClick r:id="rId6"/>
            <a:extLst>
              <a:ext uri="{FF2B5EF4-FFF2-40B4-BE49-F238E27FC236}">
                <a16:creationId xmlns:a16="http://schemas.microsoft.com/office/drawing/2014/main" id="{C727969E-5C8A-4D8A-9498-E026BED3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76" y="2611759"/>
            <a:ext cx="3429000" cy="352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094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E7FB2-F7CD-403A-AD5C-DB01DF7299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2018 – A Positive Outlook for the Co-op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F2FF1D-2FF4-471E-B961-FBF806A0B6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tutor2u\AppData\Local\Temp\SNAGHTML27b6cbf3.PNG">
            <a:hlinkClick r:id="rId2"/>
            <a:extLst>
              <a:ext uri="{FF2B5EF4-FFF2-40B4-BE49-F238E27FC236}">
                <a16:creationId xmlns:a16="http://schemas.microsoft.com/office/drawing/2014/main" id="{7871DE1C-D501-4339-A18C-FCBFB27DF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9" y="2611759"/>
            <a:ext cx="2906712" cy="36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utor2u\AppData\Local\Temp\SNAGHTML27ba7861.PNG">
            <a:hlinkClick r:id="rId4"/>
            <a:extLst>
              <a:ext uri="{FF2B5EF4-FFF2-40B4-BE49-F238E27FC236}">
                <a16:creationId xmlns:a16="http://schemas.microsoft.com/office/drawing/2014/main" id="{D26DB386-80D2-4DCA-B414-7A74823A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75" y="2611759"/>
            <a:ext cx="2906712" cy="36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3EACF7-B5E2-4734-B121-1C44F6B04FB3}"/>
              </a:ext>
            </a:extLst>
          </p:cNvPr>
          <p:cNvSpPr txBox="1"/>
          <p:nvPr/>
        </p:nvSpPr>
        <p:spPr>
          <a:xfrm>
            <a:off x="7324726" y="2733675"/>
            <a:ext cx="46291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Discuss the impact of leadership and management on the </a:t>
            </a:r>
          </a:p>
          <a:p>
            <a:pPr algn="ctr"/>
            <a:r>
              <a:rPr lang="en-GB" sz="3200" b="1" dirty="0"/>
              <a:t>Co-op group’s improvement in business performance</a:t>
            </a:r>
            <a:endParaRPr lang="en-GB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663113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50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7150" cmpd="sng">
          <a:headEnd type="none"/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i="1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0FD9C82C27343B0FF0DDB522586CE" ma:contentTypeVersion="1" ma:contentTypeDescription="Create a new document." ma:contentTypeScope="" ma:versionID="8a41fbb90c1d8aef20dd7e9b5402090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023898E8-0A18-4CE0-93EB-2522285A2447}"/>
</file>

<file path=customXml/itemProps2.xml><?xml version="1.0" encoding="utf-8"?>
<ds:datastoreItem xmlns:ds="http://schemas.openxmlformats.org/officeDocument/2006/customXml" ds:itemID="{60441F1A-867A-4BD5-AFA4-FA789542C6E5}"/>
</file>

<file path=customXml/itemProps3.xml><?xml version="1.0" encoding="utf-8"?>
<ds:datastoreItem xmlns:ds="http://schemas.openxmlformats.org/officeDocument/2006/customXml" ds:itemID="{58EF54C8-A61C-4DE3-9651-8A34023CB5C6}"/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62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ＭＳ Ｐゴシック</vt:lpstr>
      <vt:lpstr>Arial</vt:lpstr>
      <vt:lpstr>Calibri</vt:lpstr>
      <vt:lpstr>Wingdings</vt:lpstr>
      <vt:lpstr>2_Office Theme</vt:lpstr>
      <vt:lpstr> </vt:lpstr>
      <vt:lpstr>“The results today represent a disaster for the Co-op in 2013”</vt:lpstr>
      <vt:lpstr>How the Co-op group struggled…</vt:lpstr>
      <vt:lpstr>2018 – A Positive Outlook for the Co-op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Michelle Stephenson</dc:creator>
  <cp:lastModifiedBy>Michelle Stephenson</cp:lastModifiedBy>
  <cp:revision>6</cp:revision>
  <dcterms:created xsi:type="dcterms:W3CDTF">2018-09-21T09:38:47Z</dcterms:created>
  <dcterms:modified xsi:type="dcterms:W3CDTF">2018-09-21T10:37:52Z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0x010100CB50FD9C82C27343B0FF0DDB522586CE</vt:lpwstr>
  </property>
</Properties>
</file>