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81" r:id="rId6"/>
    <p:sldId id="283" r:id="rId7"/>
    <p:sldId id="282" r:id="rId8"/>
    <p:sldId id="280" r:id="rId9"/>
    <p:sldId id="284" r:id="rId10"/>
    <p:sldId id="276" r:id="rId11"/>
    <p:sldId id="286" r:id="rId12"/>
    <p:sldId id="273" r:id="rId13"/>
    <p:sldId id="275" r:id="rId14"/>
    <p:sldId id="287" r:id="rId15"/>
    <p:sldId id="28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78" y="1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B64FF-4D33-4CFB-BB38-D194879ED7AF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A1363-C94D-4512-AD60-416F849249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177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Motivation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about the ways a business can encourage staff to give their best. Motivated staff care about the success of the business and work better.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motivated workforce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results in: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manager needs to be able to motivate their staff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Increased output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caused by extra effort from workers.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Improved quality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 staff take a greater pride in their work.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higher level of staff retention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Workers are keen to stay with the firm and also reluctant to take unnecessary days off work.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Managers can influence employee motivation in a variety of ways: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Monetary factors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some staff work harder if offered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higher pay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 monetary factors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other staff respond to incentives that have nothing to do with pay, eg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improved working conditions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the chance to win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promotion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70B9F-12AD-47C2-A6EF-6FE3F035588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635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Motivation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about the ways a business can encourage staff to give their best. Motivated staff care about the success of the business and work better.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motivated workforce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results in: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manager needs to be able to motivate their staff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Increased output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caused by extra effort from workers.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Improved quality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 staff take a greater pride in their work.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higher level of staff retention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Workers are keen to stay with the firm and also reluctant to take unnecessary days off work.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Managers can influence employee motivation in a variety of ways: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Monetary factors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some staff work harder if offered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higher pay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 monetary factors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other staff respond to incentives that have nothing to do with pay, eg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improved working conditions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the chance to win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promotion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70B9F-12AD-47C2-A6EF-6FE3F035588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424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Motivation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about the ways a business can encourage staff to give their best. Motivated staff care about the success of the business and work better.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motivated workforce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results in: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manager needs to be able to motivate their staff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Increased output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caused by extra effort from workers.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Improved quality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 staff take a greater pride in their work.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higher level of staff retention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Workers are keen to stay with the firm and also reluctant to take unnecessary days off work.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Managers can influence employee motivation in a variety of ways: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Monetary factors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some staff work harder if offered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higher pay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 monetary factors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other staff respond to incentives that have nothing to do with pay, eg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improved working conditions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the chance to win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promotion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70B9F-12AD-47C2-A6EF-6FE3F035588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117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Motivation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about the ways a business can encourage staff to give their best. Motivated staff care about the success of the business and work better.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motivated workforce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results in: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manager needs to be able to motivate their staff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Increased output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caused by extra effort from workers.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Improved quality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 staff take a greater pride in their work.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higher level of staff retention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Workers are keen to stay with the firm and also reluctant to take unnecessary days off work.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Managers can influence employee motivation in a variety of ways: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Monetary factors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some staff work harder if offered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higher pay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 monetary factors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other staff respond to incentives that have nothing to do with pay, eg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improved working conditions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the chance to win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promotion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70B9F-12AD-47C2-A6EF-6FE3F035588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441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>
                <a:latin typeface="Calibri" pitchFamily="34" charset="0"/>
              </a:rPr>
              <a:t>Frederick Herzberg (1923-2000) was an American psychologist whose research led him to develop the </a:t>
            </a:r>
            <a:r>
              <a:rPr lang="en-US" sz="1200" b="1" dirty="0" smtClean="0">
                <a:latin typeface="Calibri" pitchFamily="34" charset="0"/>
              </a:rPr>
              <a:t>Two-Factor theory of job satisfaction and dissatisfaction.</a:t>
            </a:r>
          </a:p>
          <a:p>
            <a:endParaRPr lang="en-US" sz="1200" dirty="0" smtClean="0">
              <a:latin typeface="Calibri" pitchFamily="34" charset="0"/>
            </a:endParaRPr>
          </a:p>
          <a:p>
            <a:r>
              <a:rPr lang="en-US" sz="1200" dirty="0" smtClean="0">
                <a:latin typeface="Calibri" pitchFamily="34" charset="0"/>
              </a:rPr>
              <a:t>He suggested some factors had the potential to give job satisfaction (</a:t>
            </a:r>
            <a:r>
              <a:rPr lang="en-US" sz="1200" b="1" dirty="0" smtClean="0">
                <a:latin typeface="Calibri" pitchFamily="34" charset="0"/>
              </a:rPr>
              <a:t>Motivators</a:t>
            </a:r>
            <a:r>
              <a:rPr lang="en-US" sz="1200" dirty="0" smtClean="0">
                <a:latin typeface="Calibri" pitchFamily="34" charset="0"/>
              </a:rPr>
              <a:t>) and some factors can reduce job satisfaction (</a:t>
            </a:r>
            <a:r>
              <a:rPr lang="en-US" sz="1200" b="1" dirty="0" smtClean="0">
                <a:latin typeface="Calibri" pitchFamily="34" charset="0"/>
              </a:rPr>
              <a:t>Hygiene or maintenance factors</a:t>
            </a:r>
            <a:r>
              <a:rPr lang="en-US" sz="1200" dirty="0" smtClean="0">
                <a:latin typeface="Calibri" pitchFamily="34" charset="0"/>
              </a:rPr>
              <a:t>).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AA4F32-0268-4463-8CBC-9F2FA370F160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789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Motivation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about the ways a business can encourage staff to give their best. Motivated staff care about the success of the business and work better.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motivated workforce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results in: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manager needs to be able to motivate their staff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Increased output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caused by extra effort from workers.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Improved quality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 staff take a greater pride in their work.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higher level of staff retention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Workers are keen to stay with the firm and also reluctant to take unnecessary days off work.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Managers can influence employee motivation in a variety of ways: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Monetary factors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some staff work harder if offered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higher pay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 monetary factors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other staff respond to incentives that have nothing to do with pay, eg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improved working conditions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the chance to win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promotion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70B9F-12AD-47C2-A6EF-6FE3F035588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028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Motivation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about the ways a business can encourage staff to give their best. Motivated staff care about the success of the business and work better.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motivated workforce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results in: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manager needs to be able to motivate their staff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Increased output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caused by extra effort from workers.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Improved quality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 staff take a greater pride in their work.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higher level of staff retention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Workers are keen to stay with the firm and also reluctant to take unnecessary days off work.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Managers can influence employee motivation in a variety of ways: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Monetary factors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some staff work harder if offered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higher pay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 monetary factors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other staff respond to incentives that have nothing to do with pay, eg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improved working conditions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the chance to win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promotion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70B9F-12AD-47C2-A6EF-6FE3F035588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078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E45A-1567-43EF-8424-1F3F5E30686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17B6E-F7DB-4CCE-AF2D-44BB1B753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357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E45A-1567-43EF-8424-1F3F5E30686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17B6E-F7DB-4CCE-AF2D-44BB1B753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076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E45A-1567-43EF-8424-1F3F5E30686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17B6E-F7DB-4CCE-AF2D-44BB1B753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467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E45A-1567-43EF-8424-1F3F5E30686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17B6E-F7DB-4CCE-AF2D-44BB1B753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57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E45A-1567-43EF-8424-1F3F5E30686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17B6E-F7DB-4CCE-AF2D-44BB1B753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317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E45A-1567-43EF-8424-1F3F5E30686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17B6E-F7DB-4CCE-AF2D-44BB1B753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980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E45A-1567-43EF-8424-1F3F5E30686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17B6E-F7DB-4CCE-AF2D-44BB1B753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50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E45A-1567-43EF-8424-1F3F5E30686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17B6E-F7DB-4CCE-AF2D-44BB1B753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254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E45A-1567-43EF-8424-1F3F5E30686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17B6E-F7DB-4CCE-AF2D-44BB1B753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318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E45A-1567-43EF-8424-1F3F5E30686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17B6E-F7DB-4CCE-AF2D-44BB1B753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161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E45A-1567-43EF-8424-1F3F5E30686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17B6E-F7DB-4CCE-AF2D-44BB1B753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71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EE45A-1567-43EF-8424-1F3F5E30686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17B6E-F7DB-4CCE-AF2D-44BB1B753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545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799" y="1610779"/>
            <a:ext cx="5133475" cy="1655762"/>
          </a:xfrm>
        </p:spPr>
        <p:txBody>
          <a:bodyPr>
            <a:noAutofit/>
          </a:bodyPr>
          <a:lstStyle/>
          <a:p>
            <a:pPr algn="l"/>
            <a:r>
              <a:rPr lang="en-GB" sz="4000" b="1" dirty="0" smtClean="0"/>
              <a:t>Ryanair Case Study</a:t>
            </a:r>
            <a:endParaRPr lang="en-GB" sz="4000" b="1" dirty="0">
              <a:solidFill>
                <a:srgbClr val="0070C0"/>
              </a:solidFill>
            </a:endParaRPr>
          </a:p>
          <a:p>
            <a:pPr algn="l"/>
            <a:r>
              <a:rPr lang="en-GB" sz="4000" b="1" dirty="0" smtClean="0">
                <a:solidFill>
                  <a:srgbClr val="0070C0"/>
                </a:solidFill>
              </a:rPr>
              <a:t>Activity 2 </a:t>
            </a:r>
          </a:p>
          <a:p>
            <a:pPr algn="l"/>
            <a:r>
              <a:rPr lang="en-GB" sz="4000" b="1" dirty="0" smtClean="0">
                <a:solidFill>
                  <a:srgbClr val="0070C0"/>
                </a:solidFill>
              </a:rPr>
              <a:t>Motivation </a:t>
            </a:r>
            <a:r>
              <a:rPr lang="en-GB" sz="4000" b="1" dirty="0" err="1" smtClean="0">
                <a:solidFill>
                  <a:srgbClr val="0070C0"/>
                </a:solidFill>
              </a:rPr>
              <a:t>powerpoint</a:t>
            </a:r>
            <a:endParaRPr lang="en-GB" sz="4000" b="1" dirty="0" smtClean="0">
              <a:solidFill>
                <a:srgbClr val="0070C0"/>
              </a:solidFill>
            </a:endParaRPr>
          </a:p>
          <a:p>
            <a:pPr algn="l"/>
            <a:r>
              <a:rPr lang="en-GB" sz="4000" b="1" dirty="0" smtClean="0">
                <a:solidFill>
                  <a:schemeClr val="accent2"/>
                </a:solidFill>
              </a:rPr>
              <a:t>Relevant issues and theory to discuss</a:t>
            </a:r>
            <a:endParaRPr lang="en-GB" sz="4000" b="1" dirty="0">
              <a:solidFill>
                <a:schemeClr val="accent2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101641" y="1610779"/>
            <a:ext cx="5042486" cy="368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324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05616"/>
            <a:ext cx="9833956" cy="4920369"/>
          </a:xfrm>
        </p:spPr>
        <p:txBody>
          <a:bodyPr>
            <a:normAutofit fontScale="92500" lnSpcReduction="10000"/>
          </a:bodyPr>
          <a:lstStyle/>
          <a:p>
            <a:pPr lvl="1"/>
            <a:endParaRPr lang="en-US" sz="2000" dirty="0">
              <a:latin typeface="Calibri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Ryanair are losing 700 pilots/year at the moment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This is costing…? It’s a result of demotivation etc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A sound proposal should result in..</a:t>
            </a:r>
          </a:p>
          <a:p>
            <a:pPr marL="0" indent="0">
              <a:lnSpc>
                <a:spcPct val="100000"/>
              </a:lnSpc>
              <a:buNone/>
            </a:pPr>
            <a:endParaRPr lang="en-GB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b="1" dirty="0" smtClean="0"/>
              <a:t>A </a:t>
            </a:r>
            <a:r>
              <a:rPr lang="en-GB" b="1" dirty="0"/>
              <a:t>higher level of staff </a:t>
            </a:r>
            <a:r>
              <a:rPr lang="en-GB" b="1" dirty="0" smtClean="0"/>
              <a:t>retention</a:t>
            </a:r>
            <a:r>
              <a:rPr lang="en-GB" dirty="0"/>
              <a:t> </a:t>
            </a:r>
            <a:r>
              <a:rPr lang="en-GB" dirty="0" smtClean="0"/>
              <a:t>– relate to the case study </a:t>
            </a:r>
            <a:r>
              <a:rPr lang="en-GB" dirty="0" err="1" smtClean="0"/>
              <a:t>eg</a:t>
            </a:r>
            <a:r>
              <a:rPr lang="en-GB" dirty="0" smtClean="0"/>
              <a:t> pilots will be more inclined </a:t>
            </a:r>
            <a:r>
              <a:rPr lang="en-GB" dirty="0"/>
              <a:t>to stay with the firm and also </a:t>
            </a:r>
            <a:r>
              <a:rPr lang="en-GB" dirty="0" smtClean="0"/>
              <a:t>less likely </a:t>
            </a:r>
            <a:r>
              <a:rPr lang="en-GB" dirty="0"/>
              <a:t>to take unnecessary days off work</a:t>
            </a:r>
            <a:r>
              <a:rPr lang="en-GB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b="1" dirty="0"/>
              <a:t>Increased output</a:t>
            </a:r>
            <a:r>
              <a:rPr lang="en-GB" dirty="0"/>
              <a:t> </a:t>
            </a:r>
            <a:r>
              <a:rPr lang="en-GB" dirty="0" smtClean="0"/>
              <a:t>and </a:t>
            </a:r>
            <a:r>
              <a:rPr lang="en-GB" b="1" dirty="0" smtClean="0"/>
              <a:t>Improved quality – </a:t>
            </a:r>
            <a:r>
              <a:rPr lang="en-GB" dirty="0" smtClean="0"/>
              <a:t>this would need to be as a result of consultation and unionisation so that any issues could be resolved and the unions could represent the workforce and negotiate conditions</a:t>
            </a:r>
            <a:endParaRPr lang="en-GB" dirty="0"/>
          </a:p>
          <a:p>
            <a:endParaRPr lang="en-GB" dirty="0"/>
          </a:p>
          <a:p>
            <a:endParaRPr lang="en-GB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41182" cy="1325563"/>
          </a:xfrm>
        </p:spPr>
        <p:txBody>
          <a:bodyPr/>
          <a:lstStyle/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Conclusion/justification – as a start consider..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79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028" y="290735"/>
            <a:ext cx="2826029" cy="62080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Make a </a:t>
            </a: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point </a:t>
            </a:r>
            <a:r>
              <a:rPr lang="en-GB" sz="2000" b="1" dirty="0" err="1" smtClean="0">
                <a:solidFill>
                  <a:schemeClr val="accent2">
                    <a:lumMod val="75000"/>
                  </a:schemeClr>
                </a:solidFill>
              </a:rPr>
              <a:t>eg</a:t>
            </a:r>
            <a:endParaRPr lang="en-GB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sz="2000" b="1" dirty="0" smtClean="0"/>
              <a:t>CEO makes negative comments in the press about the pilots</a:t>
            </a:r>
            <a:endParaRPr lang="en-GB" sz="2000" dirty="0" smtClean="0"/>
          </a:p>
          <a:p>
            <a:pPr marL="457200" indent="-457200">
              <a:buFont typeface="+mj-lt"/>
              <a:buAutoNum type="arabicParenR"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939143" y="682621"/>
            <a:ext cx="4327072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This means that Pilots are offended </a:t>
            </a: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This is important because.. (analysis)</a:t>
            </a:r>
            <a:endParaRPr lang="en-GB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000" dirty="0" smtClean="0"/>
              <a:t>Pilots and crew often needed to use their own time to get to and from flights this relies on goodwill. If they work to rule this will cause flight disruption.</a:t>
            </a:r>
          </a:p>
          <a:p>
            <a:pPr marL="457200" indent="-457200">
              <a:buFont typeface="+mj-lt"/>
              <a:buAutoNum type="arabicParenR"/>
            </a:pPr>
            <a:endParaRPr lang="en-GB" sz="2000" dirty="0" smtClean="0"/>
          </a:p>
          <a:p>
            <a:pPr marL="457200" indent="-457200">
              <a:buFont typeface="+mj-lt"/>
              <a:buAutoNum type="arabicParenR"/>
            </a:pPr>
            <a:r>
              <a:rPr lang="en-GB" sz="2000" dirty="0" smtClean="0"/>
              <a:t>Cabin crew and airport staff are highly customer focussed jobs – any demotivation which results in poor customer service will damage Ryanair’s reputation</a:t>
            </a:r>
          </a:p>
          <a:p>
            <a:pPr marL="457200" indent="-457200">
              <a:buFont typeface="+mj-lt"/>
              <a:buAutoNum type="arabicParenR"/>
            </a:pPr>
            <a:endParaRPr lang="en-GB" sz="2000" dirty="0" smtClean="0"/>
          </a:p>
          <a:p>
            <a:pPr marL="457200" indent="-457200">
              <a:buFont typeface="+mj-lt"/>
              <a:buAutoNum type="arabicParenR"/>
            </a:pPr>
            <a:r>
              <a:rPr lang="en-GB" sz="2000" dirty="0" smtClean="0"/>
              <a:t>Retention issues. Ryanair has lost 700 pilots a year over this dispute and the recruitment and selection costs will be very high.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266215" y="13149"/>
            <a:ext cx="4795157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Support your points with facts and theory to show business knowledge</a:t>
            </a:r>
            <a:endParaRPr lang="en-GB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sz="2000" dirty="0" smtClean="0"/>
              <a:t>Ryanair are not a high payer compared to other European airlines. The £12k pay ‘offer’ has been rejected. This approach is </a:t>
            </a:r>
            <a:r>
              <a:rPr lang="en-GB" sz="2000" b="1" dirty="0" err="1" smtClean="0"/>
              <a:t>Taylorist</a:t>
            </a:r>
            <a:r>
              <a:rPr lang="en-GB" sz="2000" dirty="0" smtClean="0"/>
              <a:t> (treating pilots like machines only motivated by money)</a:t>
            </a:r>
            <a:endParaRPr lang="en-GB" sz="2000" dirty="0" smtClean="0"/>
          </a:p>
          <a:p>
            <a:pPr marL="0" indent="0">
              <a:buNone/>
            </a:pPr>
            <a:r>
              <a:rPr lang="en-GB" sz="2000" b="1" dirty="0" smtClean="0"/>
              <a:t>Herzberg’s</a:t>
            </a:r>
            <a:r>
              <a:rPr lang="en-GB" sz="2000" dirty="0" smtClean="0"/>
              <a:t> 2 factor theory states that Pay and Conditions are Hygiene factors </a:t>
            </a:r>
            <a:r>
              <a:rPr lang="en-GB" sz="2000" dirty="0" err="1" smtClean="0"/>
              <a:t>ie</a:t>
            </a:r>
            <a:r>
              <a:rPr lang="en-GB" sz="2000" dirty="0" smtClean="0"/>
              <a:t> essential to the employees wanting to work but not motivators. Furthermore, if these conditions are not met they become ‘</a:t>
            </a:r>
            <a:r>
              <a:rPr lang="en-GB" sz="2000" dirty="0" err="1" smtClean="0"/>
              <a:t>dissatisfiers</a:t>
            </a:r>
            <a:r>
              <a:rPr lang="en-GB" sz="2000" dirty="0" smtClean="0"/>
              <a:t>’</a:t>
            </a:r>
            <a:endParaRPr lang="en-GB" sz="2000" dirty="0" smtClean="0"/>
          </a:p>
          <a:p>
            <a:pPr marL="0" indent="0">
              <a:buNone/>
            </a:pPr>
            <a:r>
              <a:rPr lang="en-GB" sz="2000" b="1" dirty="0" smtClean="0"/>
              <a:t>Maslow’s</a:t>
            </a:r>
            <a:r>
              <a:rPr lang="en-GB" sz="2000" dirty="0" smtClean="0"/>
              <a:t> Hierarchy of needs also supports this theory and suggests that if the basic needs are not met then top performance will not be possible</a:t>
            </a:r>
            <a:endParaRPr lang="en-GB" sz="2000" dirty="0"/>
          </a:p>
          <a:p>
            <a:pPr marL="0" indent="0"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Conclusion?</a:t>
            </a:r>
          </a:p>
          <a:p>
            <a:pPr marL="0" indent="0">
              <a:buNone/>
            </a:pPr>
            <a:r>
              <a:rPr lang="en-GB" sz="2000" b="1" dirty="0" smtClean="0"/>
              <a:t>Demotivating pilots can result in financial and operational impacts. Reputation will be damaged. Shareholders and investors will lose value and may withdraw support.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88380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028" y="290735"/>
            <a:ext cx="2826029" cy="62080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Make </a:t>
            </a: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2 further points</a:t>
            </a:r>
            <a:endParaRPr lang="en-GB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2000" dirty="0"/>
          </a:p>
          <a:p>
            <a:pPr marL="457200" indent="-457200">
              <a:buFont typeface="+mj-lt"/>
              <a:buAutoNum type="arabicParenR"/>
            </a:pP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CEO makes negative comments in the press about the pilots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000" b="1" dirty="0" smtClean="0"/>
              <a:t>CEO is autocratic</a:t>
            </a:r>
            <a:endParaRPr lang="en-GB" sz="2000" dirty="0" smtClean="0"/>
          </a:p>
          <a:p>
            <a:pPr marL="457200" indent="-457200">
              <a:buFont typeface="+mj-lt"/>
              <a:buAutoNum type="arabicParenR"/>
            </a:pPr>
            <a:endParaRPr lang="en-GB" sz="2000" dirty="0"/>
          </a:p>
          <a:p>
            <a:pPr marL="457200" indent="-457200">
              <a:buFont typeface="+mj-lt"/>
              <a:buAutoNum type="arabicParenR"/>
            </a:pPr>
            <a:r>
              <a:rPr lang="en-GB" sz="2000" b="1" dirty="0" smtClean="0"/>
              <a:t>Pilots do not feel that they have a voice</a:t>
            </a:r>
            <a:endParaRPr lang="en-GB" sz="2000" dirty="0"/>
          </a:p>
          <a:p>
            <a:endParaRPr lang="en-GB" sz="20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646715" y="290735"/>
            <a:ext cx="5012574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This means that</a:t>
            </a:r>
            <a:endParaRPr lang="en-GB" sz="20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95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764" y="440575"/>
            <a:ext cx="11163992" cy="161267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W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hat is Motivation? </a:t>
            </a:r>
            <a:b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Motivation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is about the ways a business can encourage staff to give their best. Motivated staff care about the success of the business and work better.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  <a:endParaRPr lang="en-GB" sz="32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764" y="2166447"/>
            <a:ext cx="10515600" cy="37355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000" b="1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Importance of motivation? A 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motivated workforce results in:</a:t>
            </a:r>
          </a:p>
          <a:p>
            <a:r>
              <a:rPr lang="en-GB" sz="2000" b="1" dirty="0" smtClean="0"/>
              <a:t>Increased </a:t>
            </a:r>
            <a:r>
              <a:rPr lang="en-GB" sz="2000" b="1" dirty="0"/>
              <a:t>output</a:t>
            </a:r>
            <a:r>
              <a:rPr lang="en-GB" sz="2000" dirty="0"/>
              <a:t> caused by extra effort from workers.</a:t>
            </a:r>
          </a:p>
          <a:p>
            <a:r>
              <a:rPr lang="en-GB" sz="2000" b="1" dirty="0"/>
              <a:t>Improved quality</a:t>
            </a:r>
            <a:r>
              <a:rPr lang="en-GB" sz="2000" dirty="0"/>
              <a:t> as staff take a greater pride in their work.</a:t>
            </a:r>
          </a:p>
          <a:p>
            <a:r>
              <a:rPr lang="en-GB" sz="2000" b="1" dirty="0"/>
              <a:t>A higher level of staff retention</a:t>
            </a:r>
            <a:r>
              <a:rPr lang="en-GB" sz="2000" dirty="0"/>
              <a:t>. Workers are keen to stay with the firm and also reluctant to take unnecessary days off work</a:t>
            </a:r>
            <a:r>
              <a:rPr lang="en-GB" sz="2000" dirty="0" smtClean="0"/>
              <a:t>.</a:t>
            </a:r>
          </a:p>
          <a:p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In the text box underneath, relate these points to the Ryanair Case Study.</a:t>
            </a:r>
            <a:endParaRPr lang="en-GB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47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699" y="844723"/>
            <a:ext cx="460525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Make a point</a:t>
            </a:r>
          </a:p>
          <a:p>
            <a:pPr marL="0" indent="0">
              <a:buNone/>
            </a:pPr>
            <a:endParaRPr lang="en-GB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000" b="1" dirty="0" smtClean="0"/>
              <a:t>Increased </a:t>
            </a:r>
            <a:r>
              <a:rPr lang="en-GB" sz="2000" b="1" dirty="0"/>
              <a:t>output</a:t>
            </a:r>
            <a:r>
              <a:rPr lang="en-GB" sz="2000" dirty="0"/>
              <a:t> caused by extra effort from workers</a:t>
            </a:r>
            <a:r>
              <a:rPr lang="en-GB" sz="2000" dirty="0" smtClean="0"/>
              <a:t>.</a:t>
            </a:r>
          </a:p>
          <a:p>
            <a:pPr marL="457200" indent="-457200">
              <a:buFont typeface="+mj-lt"/>
              <a:buAutoNum type="arabicParenR"/>
            </a:pPr>
            <a:endParaRPr lang="en-GB" sz="2000" dirty="0"/>
          </a:p>
          <a:p>
            <a:pPr marL="457200" indent="-457200">
              <a:buFont typeface="+mj-lt"/>
              <a:buAutoNum type="arabicParenR"/>
            </a:pPr>
            <a:r>
              <a:rPr lang="en-GB" sz="2000" b="1" dirty="0"/>
              <a:t>Improved quality</a:t>
            </a:r>
            <a:r>
              <a:rPr lang="en-GB" sz="2000" dirty="0"/>
              <a:t> as staff take a greater pride in their work</a:t>
            </a:r>
            <a:r>
              <a:rPr lang="en-GB" sz="2000" dirty="0" smtClean="0"/>
              <a:t>.</a:t>
            </a:r>
          </a:p>
          <a:p>
            <a:pPr marL="457200" indent="-457200">
              <a:buFont typeface="+mj-lt"/>
              <a:buAutoNum type="arabicParenR"/>
            </a:pPr>
            <a:endParaRPr lang="en-GB" sz="2000" dirty="0"/>
          </a:p>
          <a:p>
            <a:pPr marL="457200" indent="-457200">
              <a:buFont typeface="+mj-lt"/>
              <a:buAutoNum type="arabicParenR"/>
            </a:pPr>
            <a:r>
              <a:rPr lang="en-GB" sz="2000" b="1" dirty="0"/>
              <a:t>A higher level of staff retention</a:t>
            </a:r>
            <a:r>
              <a:rPr lang="en-GB" sz="2000" dirty="0"/>
              <a:t>. Workers are keen to stay with the firm and also reluctant to take unnecessary days off work</a:t>
            </a:r>
            <a:r>
              <a:rPr lang="en-GB" sz="2000" dirty="0" smtClean="0"/>
              <a:t>.</a:t>
            </a:r>
            <a:endParaRPr lang="en-GB" sz="2000" dirty="0"/>
          </a:p>
          <a:p>
            <a:endParaRPr lang="en-GB" sz="20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0" y="431857"/>
            <a:ext cx="5012574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Relate to Ryanair – some example points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000" dirty="0" smtClean="0"/>
              <a:t>Pilots and crew often needed to use their own time to get to and from flights this relies on goodwill. If they work to rule this will cause flight disruption.</a:t>
            </a:r>
          </a:p>
          <a:p>
            <a:pPr marL="457200" indent="-457200">
              <a:buFont typeface="+mj-lt"/>
              <a:buAutoNum type="arabicParenR"/>
            </a:pPr>
            <a:endParaRPr lang="en-GB" sz="2000" dirty="0" smtClean="0"/>
          </a:p>
          <a:p>
            <a:pPr marL="457200" indent="-457200">
              <a:buFont typeface="+mj-lt"/>
              <a:buAutoNum type="arabicParenR"/>
            </a:pPr>
            <a:r>
              <a:rPr lang="en-GB" sz="2000" dirty="0" smtClean="0"/>
              <a:t>Cabin crew and airport staff are highly customer focussed jobs – any demotivation which results in poor customer service will damage Ryanair’s reputation</a:t>
            </a:r>
          </a:p>
          <a:p>
            <a:pPr marL="457200" indent="-457200">
              <a:buFont typeface="+mj-lt"/>
              <a:buAutoNum type="arabicParenR"/>
            </a:pPr>
            <a:endParaRPr lang="en-GB" sz="2000" dirty="0" smtClean="0"/>
          </a:p>
          <a:p>
            <a:pPr marL="457200" indent="-457200">
              <a:buFont typeface="+mj-lt"/>
              <a:buAutoNum type="arabicParenR"/>
            </a:pPr>
            <a:r>
              <a:rPr lang="en-GB" sz="2000" dirty="0" smtClean="0"/>
              <a:t>Retention issues. Ryanair has lost 700 pilots a year over this dispute and the recruitment and selection costs will be very high.</a:t>
            </a:r>
          </a:p>
        </p:txBody>
      </p:sp>
      <p:sp>
        <p:nvSpPr>
          <p:cNvPr id="6" name="Right Arrow 5"/>
          <p:cNvSpPr/>
          <p:nvPr/>
        </p:nvSpPr>
        <p:spPr>
          <a:xfrm>
            <a:off x="4835236" y="1670858"/>
            <a:ext cx="706582" cy="44057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>
          <a:xfrm>
            <a:off x="4835236" y="2937568"/>
            <a:ext cx="706582" cy="44057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Arrow 7"/>
          <p:cNvSpPr/>
          <p:nvPr/>
        </p:nvSpPr>
        <p:spPr>
          <a:xfrm>
            <a:off x="4835236" y="4441767"/>
            <a:ext cx="706582" cy="44057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7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/>
          <p:cNvSpPr/>
          <p:nvPr/>
        </p:nvSpPr>
        <p:spPr>
          <a:xfrm>
            <a:off x="568778" y="1689497"/>
            <a:ext cx="5170714" cy="4169341"/>
          </a:xfrm>
          <a:prstGeom prst="cloud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loud 4"/>
          <p:cNvSpPr/>
          <p:nvPr/>
        </p:nvSpPr>
        <p:spPr>
          <a:xfrm>
            <a:off x="6188529" y="1689497"/>
            <a:ext cx="5170714" cy="4169341"/>
          </a:xfrm>
          <a:prstGeom prst="clou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What would you recommend that they do to improve motivation ?</a:t>
            </a:r>
            <a:endParaRPr lang="en-GB" sz="40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6657" y="2270353"/>
            <a:ext cx="3194957" cy="300763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sz="4400" b="1" dirty="0" smtClean="0">
                <a:latin typeface="Calibri" panose="020F0502020204030204" pitchFamily="34" charset="0"/>
              </a:rPr>
              <a:t>Taylor</a:t>
            </a:r>
            <a:endParaRPr lang="en-GB" sz="4400" b="1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r>
              <a:rPr lang="en-GB" sz="4400" b="1" dirty="0">
                <a:latin typeface="Calibri" panose="020F0502020204030204" pitchFamily="34" charset="0"/>
              </a:rPr>
              <a:t>Mayo</a:t>
            </a:r>
          </a:p>
          <a:p>
            <a:pPr marL="457200" lvl="1" indent="0">
              <a:buNone/>
            </a:pPr>
            <a:r>
              <a:rPr lang="en-GB" sz="4400" b="1" dirty="0">
                <a:latin typeface="Calibri" panose="020F0502020204030204" pitchFamily="34" charset="0"/>
              </a:rPr>
              <a:t>Herzberg</a:t>
            </a:r>
          </a:p>
          <a:p>
            <a:pPr marL="457200" lvl="1" indent="0">
              <a:buNone/>
            </a:pPr>
            <a:r>
              <a:rPr lang="en-GB" sz="4400" b="1" dirty="0">
                <a:latin typeface="Calibri" panose="020F0502020204030204" pitchFamily="34" charset="0"/>
              </a:rPr>
              <a:t>Maslow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607629" y="2703060"/>
            <a:ext cx="4332515" cy="21422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GB" sz="4400" b="1" dirty="0" smtClean="0">
                <a:latin typeface="Calibri" panose="020F0502020204030204" pitchFamily="34" charset="0"/>
              </a:rPr>
              <a:t>Financial vs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4400" b="1" dirty="0" smtClean="0">
                <a:latin typeface="Calibri" panose="020F0502020204030204" pitchFamily="34" charset="0"/>
              </a:rPr>
              <a:t>non-financial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4400" b="1" dirty="0" smtClean="0">
                <a:latin typeface="Calibri" panose="020F0502020204030204" pitchFamily="34" charset="0"/>
              </a:rPr>
              <a:t>incentives</a:t>
            </a:r>
            <a:endParaRPr lang="en-GB" sz="4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94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492066" y="2094411"/>
            <a:ext cx="8229600" cy="438785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2800" dirty="0" smtClean="0">
                <a:ea typeface="Calibri" panose="020F0502020204030204" pitchFamily="34" charset="0"/>
                <a:cs typeface="Calibri" panose="020F0502020204030204" pitchFamily="34" charset="0"/>
              </a:rPr>
              <a:t>Goal setting</a:t>
            </a:r>
          </a:p>
          <a:p>
            <a:pPr eaLnBrk="1" hangingPunct="1"/>
            <a:r>
              <a:rPr lang="en-GB" altLang="en-US" sz="2800" dirty="0" smtClean="0">
                <a:ea typeface="Calibri" panose="020F0502020204030204" pitchFamily="34" charset="0"/>
                <a:cs typeface="Calibri" panose="020F0502020204030204" pitchFamily="34" charset="0"/>
              </a:rPr>
              <a:t>Appraisal</a:t>
            </a:r>
          </a:p>
          <a:p>
            <a:pPr eaLnBrk="1" hangingPunct="1"/>
            <a:r>
              <a:rPr lang="en-GB" altLang="en-US" sz="2800" dirty="0" smtClean="0">
                <a:ea typeface="Calibri" panose="020F0502020204030204" pitchFamily="34" charset="0"/>
                <a:cs typeface="Calibri" panose="020F0502020204030204" pitchFamily="34" charset="0"/>
              </a:rPr>
              <a:t>Flexible timings</a:t>
            </a:r>
          </a:p>
          <a:p>
            <a:pPr eaLnBrk="1" hangingPunct="1"/>
            <a:r>
              <a:rPr lang="en-GB" altLang="en-US" sz="2800" dirty="0" smtClean="0">
                <a:ea typeface="Calibri" panose="020F0502020204030204" pitchFamily="34" charset="0"/>
                <a:cs typeface="Calibri" panose="020F0502020204030204" pitchFamily="34" charset="0"/>
              </a:rPr>
              <a:t>Employee participation</a:t>
            </a:r>
          </a:p>
          <a:p>
            <a:pPr eaLnBrk="1" hangingPunct="1"/>
            <a:r>
              <a:rPr lang="en-GB" altLang="en-US" sz="2800" dirty="0" smtClean="0">
                <a:ea typeface="Calibri" panose="020F0502020204030204" pitchFamily="34" charset="0"/>
                <a:cs typeface="Calibri" panose="020F0502020204030204" pitchFamily="34" charset="0"/>
              </a:rPr>
              <a:t>Quality Circles</a:t>
            </a:r>
          </a:p>
          <a:p>
            <a:pPr eaLnBrk="1" hangingPunct="1"/>
            <a:r>
              <a:rPr lang="en-GB" altLang="en-US" sz="2800" dirty="0" smtClean="0">
                <a:ea typeface="Calibri" panose="020F0502020204030204" pitchFamily="34" charset="0"/>
                <a:cs typeface="Calibri" panose="020F0502020204030204" pitchFamily="34" charset="0"/>
              </a:rPr>
              <a:t>Fringe benefits</a:t>
            </a:r>
          </a:p>
          <a:p>
            <a:pPr eaLnBrk="1" hangingPunct="1"/>
            <a:r>
              <a:rPr lang="en-GB" altLang="en-US" sz="2800" dirty="0" smtClean="0">
                <a:ea typeface="Calibri" panose="020F0502020204030204" pitchFamily="34" charset="0"/>
                <a:cs typeface="Calibri" panose="020F0502020204030204" pitchFamily="34" charset="0"/>
              </a:rPr>
              <a:t>Job rotation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1012767" y="60387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b="1" cap="none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Non financial incentives? Use theorists to justify and relate to the case study</a:t>
            </a:r>
          </a:p>
        </p:txBody>
      </p:sp>
      <p:sp>
        <p:nvSpPr>
          <p:cNvPr id="4" name="Cloud 3"/>
          <p:cNvSpPr/>
          <p:nvPr/>
        </p:nvSpPr>
        <p:spPr>
          <a:xfrm>
            <a:off x="6251171" y="2210790"/>
            <a:ext cx="4234888" cy="3681300"/>
          </a:xfrm>
          <a:prstGeom prst="clou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901741" y="3334912"/>
            <a:ext cx="3194957" cy="3007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GB" sz="4400" b="1" dirty="0" smtClean="0">
                <a:latin typeface="Calibri" panose="020F0502020204030204" pitchFamily="34" charset="0"/>
              </a:rPr>
              <a:t>Herzberg?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4400" b="1" dirty="0" smtClean="0">
                <a:latin typeface="Calibri" panose="020F0502020204030204" pitchFamily="34" charset="0"/>
              </a:rPr>
              <a:t>Maslow?</a:t>
            </a:r>
            <a:endParaRPr lang="en-GB" sz="4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02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492066" y="2094411"/>
            <a:ext cx="9755054" cy="4387850"/>
          </a:xfrm>
        </p:spPr>
        <p:txBody>
          <a:bodyPr>
            <a:noAutofit/>
          </a:bodyPr>
          <a:lstStyle/>
          <a:p>
            <a:pPr eaLnBrk="1" hangingPunct="1"/>
            <a:r>
              <a:rPr lang="en-GB" altLang="en-US" sz="2400" b="1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Appraisal – is this an opportunity to address and resolve issues?</a:t>
            </a:r>
          </a:p>
          <a:p>
            <a:r>
              <a:rPr lang="en-GB" alt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Goal setting – </a:t>
            </a:r>
            <a:r>
              <a:rPr lang="en-GB" alt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part of appraisal - could </a:t>
            </a:r>
            <a:r>
              <a:rPr lang="en-GB" alt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this relate to flying hours and promotion</a:t>
            </a:r>
            <a:r>
              <a:rPr lang="en-GB" alt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GB" altLang="en-US" sz="2400" b="1" dirty="0" smtClean="0">
              <a:solidFill>
                <a:schemeClr val="accent2">
                  <a:lumMod val="75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GB" alt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Flexible timings – how easy might this be and is this the problem?</a:t>
            </a:r>
          </a:p>
          <a:p>
            <a:r>
              <a:rPr lang="en-GB" sz="2400" b="1" dirty="0">
                <a:cs typeface="Calibri" pitchFamily="34" charset="0"/>
              </a:rPr>
              <a:t>Job empowerment </a:t>
            </a:r>
            <a:r>
              <a:rPr lang="en-GB" sz="2400" dirty="0">
                <a:cs typeface="Calibri" pitchFamily="34" charset="0"/>
              </a:rPr>
              <a:t>– giving employees the means by which they can exercise power over their working </a:t>
            </a:r>
            <a:r>
              <a:rPr lang="en-GB" sz="2400" dirty="0" smtClean="0">
                <a:cs typeface="Calibri" pitchFamily="34" charset="0"/>
              </a:rPr>
              <a:t>lives - </a:t>
            </a:r>
            <a:r>
              <a:rPr lang="en-GB" alt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how might this link to union membership?</a:t>
            </a:r>
          </a:p>
          <a:p>
            <a:pPr eaLnBrk="1" hangingPunct="1"/>
            <a:r>
              <a:rPr lang="en-GB" altLang="en-US" sz="2400" b="1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Quality Circles – could this link to consultation?</a:t>
            </a:r>
          </a:p>
          <a:p>
            <a:pPr eaLnBrk="1" hangingPunct="1"/>
            <a:r>
              <a:rPr lang="en-GB" altLang="en-US" sz="2400" b="1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Fringe benefits – what form could these take?</a:t>
            </a:r>
          </a:p>
          <a:p>
            <a:pPr eaLnBrk="1" hangingPunct="1"/>
            <a:r>
              <a:rPr lang="en-GB" alt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Job rotation – not possible for pilots!!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996142" y="628813"/>
            <a:ext cx="882950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b="1" cap="none" dirty="0">
                <a:solidFill>
                  <a:schemeClr val="accent6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altLang="en-US" sz="3600" b="1" cap="none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elate to the case study – what techniques might work and why?</a:t>
            </a:r>
          </a:p>
        </p:txBody>
      </p:sp>
    </p:spTree>
    <p:extLst>
      <p:ext uri="{BB962C8B-B14F-4D97-AF65-F5344CB8AC3E}">
        <p14:creationId xmlns:p14="http://schemas.microsoft.com/office/powerpoint/2010/main" val="407711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94217" y="761547"/>
            <a:ext cx="10111240" cy="934249"/>
          </a:xfrm>
        </p:spPr>
        <p:txBody>
          <a:bodyPr>
            <a:noAutofit/>
          </a:bodyPr>
          <a:lstStyle/>
          <a:p>
            <a:r>
              <a:rPr lang="en-US" altLang="en-US" sz="36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Financial motivators? </a:t>
            </a:r>
            <a:br>
              <a:rPr lang="en-US" altLang="en-US" sz="36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Use </a:t>
            </a:r>
            <a:r>
              <a:rPr lang="en-US" altLang="en-US" sz="3600" b="1" dirty="0">
                <a:solidFill>
                  <a:schemeClr val="accent6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theorists to justify and relate to the case study</a:t>
            </a:r>
            <a:r>
              <a:rPr lang="en-US" altLang="en-US" sz="3600" b="1" dirty="0">
                <a:solidFill>
                  <a:schemeClr val="accent6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altLang="en-US" sz="3600" b="1" dirty="0">
                <a:solidFill>
                  <a:schemeClr val="accent6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3600" b="1" dirty="0" smtClean="0">
              <a:solidFill>
                <a:schemeClr val="accent6">
                  <a:lumMod val="75000"/>
                </a:schemeClr>
              </a:solidFill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94217" y="2465099"/>
            <a:ext cx="6719452" cy="339537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2400" b="1" dirty="0"/>
              <a:t>Piece work</a:t>
            </a:r>
            <a:r>
              <a:rPr lang="en-GB" altLang="en-US" sz="2400" dirty="0"/>
              <a:t> (or piece rates) – payment based on the number of items each worker produces</a:t>
            </a:r>
            <a:r>
              <a:rPr lang="en-GB" altLang="en-US" sz="2400" dirty="0" smtClean="0"/>
              <a:t>.</a:t>
            </a:r>
            <a:endParaRPr lang="en-GB" altLang="en-US" sz="2400" dirty="0"/>
          </a:p>
          <a:p>
            <a:pPr eaLnBrk="1" hangingPunct="1">
              <a:lnSpc>
                <a:spcPct val="80000"/>
              </a:lnSpc>
            </a:pPr>
            <a:r>
              <a:rPr lang="en-GB" altLang="en-US" sz="2400" b="1" dirty="0"/>
              <a:t>Performance related pay</a:t>
            </a:r>
            <a:r>
              <a:rPr lang="en-GB" altLang="en-US" sz="2400" dirty="0"/>
              <a:t> (PRP) - a bonus or salary increase </a:t>
            </a:r>
            <a:r>
              <a:rPr lang="en-GB" altLang="en-US" sz="2400" dirty="0" smtClean="0"/>
              <a:t>usually </a:t>
            </a:r>
            <a:r>
              <a:rPr lang="en-GB" altLang="en-US" sz="2400" dirty="0"/>
              <a:t>awarded for above average employee performance</a:t>
            </a:r>
            <a:r>
              <a:rPr lang="en-GB" altLang="en-US" sz="2400" dirty="0" smtClean="0"/>
              <a:t>.</a:t>
            </a:r>
            <a:endParaRPr lang="en-GB" altLang="en-US" sz="2400" dirty="0"/>
          </a:p>
          <a:p>
            <a:pPr eaLnBrk="1" hangingPunct="1">
              <a:lnSpc>
                <a:spcPct val="80000"/>
              </a:lnSpc>
            </a:pPr>
            <a:r>
              <a:rPr lang="en-GB" altLang="en-US" sz="2400" b="1" dirty="0"/>
              <a:t>Profit share</a:t>
            </a:r>
            <a:r>
              <a:rPr lang="en-GB" altLang="en-US" sz="2400" dirty="0"/>
              <a:t> (or profit-related bonuses) – a financial incentive in which a proportion of a firm’s profit is divided among its employees in the form of a bonus paid in addition to an employee’s salary.</a:t>
            </a:r>
            <a:r>
              <a:rPr lang="en-US" altLang="en-US" sz="2400" dirty="0"/>
              <a:t> </a:t>
            </a:r>
          </a:p>
        </p:txBody>
      </p:sp>
      <p:sp>
        <p:nvSpPr>
          <p:cNvPr id="4" name="Cloud 3"/>
          <p:cNvSpPr/>
          <p:nvPr/>
        </p:nvSpPr>
        <p:spPr>
          <a:xfrm>
            <a:off x="8627445" y="2589790"/>
            <a:ext cx="2195726" cy="2023775"/>
          </a:xfrm>
          <a:prstGeom prst="cloud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702260" y="3164218"/>
            <a:ext cx="2420169" cy="18400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b="1" dirty="0" smtClean="0">
                <a:latin typeface="Calibri" panose="020F0502020204030204" pitchFamily="34" charset="0"/>
              </a:rPr>
              <a:t>Taylor?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b="1" dirty="0" smtClean="0">
                <a:latin typeface="Calibri" panose="020F0502020204030204" pitchFamily="34" charset="0"/>
              </a:rPr>
              <a:t>Mayo?</a:t>
            </a:r>
          </a:p>
        </p:txBody>
      </p:sp>
    </p:spTree>
    <p:extLst>
      <p:ext uri="{BB962C8B-B14F-4D97-AF65-F5344CB8AC3E}">
        <p14:creationId xmlns:p14="http://schemas.microsoft.com/office/powerpoint/2010/main" val="350008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699" y="844723"/>
            <a:ext cx="4211781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Make a point</a:t>
            </a:r>
          </a:p>
          <a:p>
            <a:pPr marL="0" indent="0">
              <a:buNone/>
            </a:pPr>
            <a:endParaRPr lang="en-GB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>
              <a:lnSpc>
                <a:spcPct val="80000"/>
              </a:lnSpc>
              <a:buFont typeface="+mj-lt"/>
              <a:buAutoNum type="arabicParenR"/>
            </a:pPr>
            <a:r>
              <a:rPr lang="en-GB" altLang="en-US" sz="2000" b="1" dirty="0"/>
              <a:t>Piece work</a:t>
            </a:r>
            <a:r>
              <a:rPr lang="en-GB" altLang="en-US" sz="2000" dirty="0"/>
              <a:t> (or piece rates) – payment based on the number of items each worker produces.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arenR"/>
            </a:pPr>
            <a:r>
              <a:rPr lang="en-GB" altLang="en-US" sz="2000" b="1" dirty="0"/>
              <a:t>Performance related pay</a:t>
            </a:r>
            <a:r>
              <a:rPr lang="en-GB" altLang="en-US" sz="2000" dirty="0"/>
              <a:t> (PRP) - a bonus or salary increase usually awarded for above average employee performance.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arenR"/>
            </a:pPr>
            <a:r>
              <a:rPr lang="en-GB" altLang="en-US" sz="2000" b="1" dirty="0"/>
              <a:t>Profit share</a:t>
            </a:r>
            <a:r>
              <a:rPr lang="en-GB" altLang="en-US" sz="2000" dirty="0"/>
              <a:t> (or profit-related bonuses) – a financial incentive in which a proportion of a firm’s profit is divided among its employees in the form of a bonus paid in addition to an employee’s salary.</a:t>
            </a:r>
            <a:r>
              <a:rPr lang="en-US" altLang="en-US" sz="2000" dirty="0"/>
              <a:t> </a:t>
            </a:r>
          </a:p>
          <a:p>
            <a:pPr marL="457200" indent="-457200">
              <a:buFont typeface="+mj-lt"/>
              <a:buAutoNum type="arabicParenR"/>
            </a:pPr>
            <a:endParaRPr lang="en-GB" sz="20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0" y="770212"/>
            <a:ext cx="560832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Relate to Ryanair – some example points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000" dirty="0" smtClean="0"/>
              <a:t>Is this appropriate for any of the job roles? Not relevant to pilots with set flying hours. Check in staff? What about the impact on quality (customer service)</a:t>
            </a:r>
          </a:p>
          <a:p>
            <a:pPr marL="457200" indent="-457200">
              <a:buFont typeface="+mj-lt"/>
              <a:buAutoNum type="arabicParenR"/>
            </a:pPr>
            <a:endParaRPr lang="en-GB" sz="2000" dirty="0" smtClean="0"/>
          </a:p>
          <a:p>
            <a:pPr marL="457200" indent="-457200">
              <a:buFont typeface="+mj-lt"/>
              <a:buAutoNum type="arabicParenR"/>
            </a:pPr>
            <a:r>
              <a:rPr lang="en-GB" sz="2000" dirty="0" smtClean="0"/>
              <a:t>Could this be used for staff who go the extra mile? Work overtime? Stay in the company and are rewarded for years of service? </a:t>
            </a:r>
          </a:p>
          <a:p>
            <a:pPr marL="457200" indent="-457200">
              <a:buFont typeface="+mj-lt"/>
              <a:buAutoNum type="arabicParenR"/>
            </a:pPr>
            <a:endParaRPr lang="en-GB" sz="2000" dirty="0" smtClean="0"/>
          </a:p>
          <a:p>
            <a:pPr marL="457200" indent="-457200">
              <a:buFont typeface="+mj-lt"/>
              <a:buAutoNum type="arabicParenR"/>
            </a:pPr>
            <a:r>
              <a:rPr lang="en-GB" sz="2000" dirty="0" smtClean="0"/>
              <a:t>Who might be part of this team? All staff? Pilots only? What are the issues here?</a:t>
            </a:r>
          </a:p>
        </p:txBody>
      </p:sp>
      <p:sp>
        <p:nvSpPr>
          <p:cNvPr id="6" name="Right Arrow 5"/>
          <p:cNvSpPr/>
          <p:nvPr/>
        </p:nvSpPr>
        <p:spPr>
          <a:xfrm>
            <a:off x="4995949" y="1679171"/>
            <a:ext cx="706582" cy="44057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>
          <a:xfrm>
            <a:off x="4995949" y="2945881"/>
            <a:ext cx="706582" cy="44057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Arrow 7"/>
          <p:cNvSpPr/>
          <p:nvPr/>
        </p:nvSpPr>
        <p:spPr>
          <a:xfrm>
            <a:off x="4995949" y="4450080"/>
            <a:ext cx="706582" cy="44057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79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635" y="332657"/>
            <a:ext cx="11305309" cy="1325563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latin typeface="Calibri" pitchFamily="34" charset="0"/>
              </a:rPr>
              <a:t>Resolving the issues </a:t>
            </a:r>
            <a:r>
              <a:rPr lang="en-GB" sz="3200" b="1" dirty="0" smtClean="0">
                <a:solidFill>
                  <a:schemeClr val="accent6"/>
                </a:solidFill>
                <a:latin typeface="Calibri" pitchFamily="34" charset="0"/>
              </a:rPr>
              <a:t> </a:t>
            </a:r>
            <a:br>
              <a:rPr lang="en-GB" sz="3200" b="1" dirty="0" smtClean="0">
                <a:solidFill>
                  <a:schemeClr val="accent6"/>
                </a:solidFill>
                <a:latin typeface="Calibri" pitchFamily="34" charset="0"/>
              </a:rPr>
            </a:br>
            <a:r>
              <a:rPr lang="en-GB" sz="3200" b="1" dirty="0" smtClean="0">
                <a:solidFill>
                  <a:schemeClr val="accent6"/>
                </a:solidFill>
                <a:latin typeface="Calibri" pitchFamily="34" charset="0"/>
              </a:rPr>
              <a:t>Herzberg’s 2 factor theory explains what really needs to be in place before motivation can even be possible…</a:t>
            </a:r>
            <a:endParaRPr lang="en-GB" sz="3200" dirty="0">
              <a:solidFill>
                <a:schemeClr val="accent6"/>
              </a:solidFill>
            </a:endParaRPr>
          </a:p>
        </p:txBody>
      </p:sp>
      <p:graphicFrame>
        <p:nvGraphicFramePr>
          <p:cNvPr id="4" name="Group 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02188"/>
              </p:ext>
            </p:extLst>
          </p:nvPr>
        </p:nvGraphicFramePr>
        <p:xfrm>
          <a:off x="538740" y="1930947"/>
          <a:ext cx="8366962" cy="4331304"/>
        </p:xfrm>
        <a:graphic>
          <a:graphicData uri="http://schemas.openxmlformats.org/drawingml/2006/table">
            <a:tbl>
              <a:tblPr/>
              <a:tblGrid>
                <a:gridCol w="41834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34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29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Motivators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Hygiene / maintenance factors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29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Sense of Achievement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Working Conditions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03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Recognition for effort &amp; achievement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Supervision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29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Nature of the work itself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Pay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29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Responsibility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Interpersonal relations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9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Promotion &amp; improvement opportunities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Company policy and Admin, inc paperwork, rules, red tape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Cloud 4"/>
          <p:cNvSpPr/>
          <p:nvPr/>
        </p:nvSpPr>
        <p:spPr>
          <a:xfrm>
            <a:off x="9525218" y="2797607"/>
            <a:ext cx="2195726" cy="2023775"/>
          </a:xfrm>
          <a:prstGeom prst="cloud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474174" y="3176577"/>
            <a:ext cx="2420169" cy="18400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b="1" dirty="0" smtClean="0">
                <a:latin typeface="Calibri" panose="020F0502020204030204" pitchFamily="34" charset="0"/>
              </a:rPr>
              <a:t>Are these factors covered?</a:t>
            </a:r>
          </a:p>
        </p:txBody>
      </p:sp>
      <p:sp>
        <p:nvSpPr>
          <p:cNvPr id="3" name="Right Arrow 2"/>
          <p:cNvSpPr/>
          <p:nvPr/>
        </p:nvSpPr>
        <p:spPr>
          <a:xfrm rot="12111185">
            <a:off x="9002190" y="2718709"/>
            <a:ext cx="698269" cy="378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>
          <a:xfrm rot="9658108">
            <a:off x="9050866" y="4037830"/>
            <a:ext cx="698269" cy="378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Arrow 7"/>
          <p:cNvSpPr/>
          <p:nvPr/>
        </p:nvSpPr>
        <p:spPr>
          <a:xfrm rot="9309634">
            <a:off x="9024220" y="4704378"/>
            <a:ext cx="869692" cy="378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 rot="9025858">
            <a:off x="9039616" y="5404675"/>
            <a:ext cx="952859" cy="378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8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692F17-F084-4577-9816-A6A5D87370A0}">
  <ds:schemaRefs>
    <ds:schemaRef ds:uri="http://www.w3.org/XML/1998/namespace"/>
    <ds:schemaRef ds:uri="http://purl.org/dc/dcmitype/"/>
    <ds:schemaRef ds:uri="http://schemas.microsoft.com/office/2006/documentManagement/types"/>
    <ds:schemaRef ds:uri="http://schemas.microsoft.com/sharepoint/v3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BFDAF44-B6A9-4DAC-B1A9-125B879AD78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0320BF-DC47-49B8-9551-AAC52C6171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1959</Words>
  <Application>Microsoft Office PowerPoint</Application>
  <PresentationFormat>Widescreen</PresentationFormat>
  <Paragraphs>173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PowerPoint Presentation</vt:lpstr>
      <vt:lpstr>What is Motivation?  Motivation is about the ways a business can encourage staff to give their best. Motivated staff care about the success of the business and work better.  </vt:lpstr>
      <vt:lpstr>PowerPoint Presentation</vt:lpstr>
      <vt:lpstr>What would you recommend that they do to improve motivation ?</vt:lpstr>
      <vt:lpstr>PowerPoint Presentation</vt:lpstr>
      <vt:lpstr>PowerPoint Presentation</vt:lpstr>
      <vt:lpstr>Financial motivators?  Use theorists to justify and relate to the case study </vt:lpstr>
      <vt:lpstr>PowerPoint Presentation</vt:lpstr>
      <vt:lpstr>Resolving the issues   Herzberg’s 2 factor theory explains what really needs to be in place before motivation can even be possible…</vt:lpstr>
      <vt:lpstr>Conclusion/justification – as a start consider..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Ryanair Case Study</dc:title>
  <dc:creator>Ailsa W Waters</dc:creator>
  <cp:lastModifiedBy>Ailsa W Waters</cp:lastModifiedBy>
  <cp:revision>13</cp:revision>
  <dcterms:created xsi:type="dcterms:W3CDTF">2019-09-12T13:24:17Z</dcterms:created>
  <dcterms:modified xsi:type="dcterms:W3CDTF">2019-09-19T12:16:42Z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