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extLst/>
          </a:blip>
          <a:stretch>
            <a:fillRect/>
          </a:stretch>
        </p:blipFill>
        <p:spPr>
          <a:xfrm>
            <a:off x="1140016" y="100609"/>
            <a:ext cx="11036984" cy="8371151"/>
          </a:xfrm>
          <a:prstGeom prst="rect">
            <a:avLst/>
          </a:prstGeom>
          <a:ln w="12700">
            <a:miter lim="400000"/>
          </a:ln>
        </p:spPr>
      </p:pic>
      <p:sp>
        <p:nvSpPr>
          <p:cNvPr id="120" name="John William Waterhouse, The Lady of Shalott, 1888, oil on canvas, 153 x 200 cm"/>
          <p:cNvSpPr txBox="1"/>
          <p:nvPr/>
        </p:nvSpPr>
        <p:spPr>
          <a:xfrm>
            <a:off x="860856" y="8625450"/>
            <a:ext cx="1128308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pPr>
            <a:r>
              <a:t>John William Waterhouse, </a:t>
            </a:r>
            <a:r>
              <a:rPr i="1"/>
              <a:t>The Lady of Shalott</a:t>
            </a:r>
            <a:r>
              <a:t>, 1888, oil on canvas, 153 x 200 cm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Image" descr="Image"/>
          <p:cNvPicPr>
            <a:picLocks noChangeAspect="1"/>
          </p:cNvPicPr>
          <p:nvPr/>
        </p:nvPicPr>
        <p:blipFill>
          <a:blip r:embed="rId2">
            <a:extLst/>
          </a:blip>
          <a:stretch>
            <a:fillRect/>
          </a:stretch>
        </p:blipFill>
        <p:spPr>
          <a:xfrm>
            <a:off x="6404938" y="1733821"/>
            <a:ext cx="6517129" cy="4943005"/>
          </a:xfrm>
          <a:prstGeom prst="rect">
            <a:avLst/>
          </a:prstGeom>
          <a:ln w="12700">
            <a:miter lim="400000"/>
          </a:ln>
        </p:spPr>
      </p:pic>
      <p:sp>
        <p:nvSpPr>
          <p:cNvPr id="123" name="This painting depicts the final moments from Tennyson’s poem The Lady of Shalott"/>
          <p:cNvSpPr txBox="1"/>
          <p:nvPr/>
        </p:nvSpPr>
        <p:spPr>
          <a:xfrm>
            <a:off x="5774" y="166894"/>
            <a:ext cx="10414382"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200"/>
            </a:pPr>
            <a:r>
              <a:t>This painting depicts the final moments from Tennyson’s poem </a:t>
            </a:r>
            <a:r>
              <a:rPr i="1"/>
              <a:t>The Lady of Shalott</a:t>
            </a:r>
          </a:p>
        </p:txBody>
      </p:sp>
      <p:sp>
        <p:nvSpPr>
          <p:cNvPr id="124" name="The poem, written in 1832, is set during the age of King Arthur and was a popular subject with Victorian and Pre-Raphaelite artists due to its romantic and tragic subject matter"/>
          <p:cNvSpPr txBox="1"/>
          <p:nvPr/>
        </p:nvSpPr>
        <p:spPr>
          <a:xfrm>
            <a:off x="5774" y="715230"/>
            <a:ext cx="12671522" cy="779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vl1pPr>
          </a:lstStyle>
          <a:p>
            <a:pPr/>
            <a:r>
              <a:t>The poem, written in 1832, is set during the age of King Arthur and was a popular subject with Victorian and Pre-Raphaelite artists due to its romantic and tragic subject matter</a:t>
            </a:r>
          </a:p>
        </p:txBody>
      </p:sp>
      <p:sp>
        <p:nvSpPr>
          <p:cNvPr id="125" name="The poem tells the story of a lady who lives imprisoned in a tower on an island upstream from Camelot. She is under a curse and compelled to experience life only through looking at reflections in a mirror"/>
          <p:cNvSpPr txBox="1"/>
          <p:nvPr/>
        </p:nvSpPr>
        <p:spPr>
          <a:xfrm>
            <a:off x="26940" y="1678526"/>
            <a:ext cx="6152312" cy="18082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vl1pPr>
          </a:lstStyle>
          <a:p>
            <a:pPr/>
            <a:r>
              <a:t>The poem tells the story of a lady who lives imprisoned in a tower on an island upstream from Camelot. She is under a curse and compelled to experience life only through looking at reflections in a mirror</a:t>
            </a:r>
          </a:p>
        </p:txBody>
      </p:sp>
      <p:sp>
        <p:nvSpPr>
          <p:cNvPr id="126" name="She spends her time weaving scenes of the outside world that she sees reflected in the mirror"/>
          <p:cNvSpPr txBox="1"/>
          <p:nvPr/>
        </p:nvSpPr>
        <p:spPr>
          <a:xfrm>
            <a:off x="26940" y="3670521"/>
            <a:ext cx="6152312" cy="11224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vl1pPr>
          </a:lstStyle>
          <a:p>
            <a:pPr/>
            <a:r>
              <a:t>She spends her time weaving scenes of the outside world that she sees reflected in the mirror</a:t>
            </a:r>
          </a:p>
        </p:txBody>
      </p:sp>
      <p:sp>
        <p:nvSpPr>
          <p:cNvPr id="127" name="One day she sees the reflection of Sir Lancelot passing on horseback. She falls in love with his image and goes to the window to see him in reality"/>
          <p:cNvSpPr txBox="1"/>
          <p:nvPr/>
        </p:nvSpPr>
        <p:spPr>
          <a:xfrm>
            <a:off x="26940" y="4962772"/>
            <a:ext cx="6152312" cy="14653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vl1pPr>
          </a:lstStyle>
          <a:p>
            <a:pPr/>
            <a:r>
              <a:t>One day she sees the reflection of Sir Lancelot passing on horseback. She falls in love with his image and goes to the window to see him in reality</a:t>
            </a:r>
          </a:p>
        </p:txBody>
      </p:sp>
      <p:sp>
        <p:nvSpPr>
          <p:cNvPr id="128" name="The mirror cracks in half and she realises that the curse has come upon her"/>
          <p:cNvSpPr txBox="1"/>
          <p:nvPr/>
        </p:nvSpPr>
        <p:spPr>
          <a:xfrm>
            <a:off x="-11160" y="6661423"/>
            <a:ext cx="12798909" cy="4366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vl1pPr>
          </a:lstStyle>
          <a:p>
            <a:pPr/>
            <a:r>
              <a:t>The mirror cracks in half and she realises that the curse has come upon her</a:t>
            </a:r>
          </a:p>
        </p:txBody>
      </p:sp>
      <p:sp>
        <p:nvSpPr>
          <p:cNvPr id="129" name="She is now compelled to leave the tower, she sails a boat downstream to Camelot. However before she reaches her destination she has died"/>
          <p:cNvSpPr txBox="1"/>
          <p:nvPr/>
        </p:nvSpPr>
        <p:spPr>
          <a:xfrm>
            <a:off x="-11160" y="7164890"/>
            <a:ext cx="12798909" cy="779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vl1pPr>
          </a:lstStyle>
          <a:p>
            <a:pPr/>
            <a:r>
              <a:t>She is now compelled to leave the tower, she sails a boat downstream to Camelot. However before she reaches her destination she has died</a:t>
            </a:r>
          </a:p>
        </p:txBody>
      </p:sp>
      <p:sp>
        <p:nvSpPr>
          <p:cNvPr id="130" name="The poem deals with issues such as unrequited love, rebellion, and with frequent references to the natural world. It is set in the Age of Chivalry and uses symbolism to support the narrative."/>
          <p:cNvSpPr txBox="1"/>
          <p:nvPr/>
        </p:nvSpPr>
        <p:spPr>
          <a:xfrm>
            <a:off x="-11160" y="7999648"/>
            <a:ext cx="12798909" cy="779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vl1pPr>
          </a:lstStyle>
          <a:p>
            <a:pPr/>
            <a:r>
              <a:t>The poem deals with issues such as unrequited love, rebellion, and with frequent references to the natural world. It is set in the Age of Chivalry and uses symbolism to support the narrative.</a:t>
            </a:r>
          </a:p>
        </p:txBody>
      </p:sp>
      <p:sp>
        <p:nvSpPr>
          <p:cNvPr id="131" name="Waterhouse references these aspects in his painting which illustrates the final verses."/>
          <p:cNvSpPr txBox="1"/>
          <p:nvPr/>
        </p:nvSpPr>
        <p:spPr>
          <a:xfrm>
            <a:off x="-11160" y="9005855"/>
            <a:ext cx="12798909" cy="4366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vl1pPr>
          </a:lstStyle>
          <a:p>
            <a:pPr/>
            <a:r>
              <a:t>Waterhouse references these aspects in his painting which illustrates the final verses.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7" grpId="4"/>
      <p:bldP build="whole" bldLvl="1" animBg="1" rev="0" advAuto="0" spid="124" grpId="1"/>
      <p:bldP build="whole" bldLvl="1" animBg="1" rev="0" advAuto="0" spid="129" grpId="6"/>
      <p:bldP build="whole" bldLvl="1" animBg="1" rev="0" advAuto="0" spid="130" grpId="7"/>
      <p:bldP build="whole" bldLvl="1" animBg="1" rev="0" advAuto="0" spid="125" grpId="2"/>
      <p:bldP build="whole" bldLvl="1" animBg="1" rev="0" advAuto="0" spid="128" grpId="5"/>
      <p:bldP build="whole" bldLvl="1" animBg="1" rev="0" advAuto="0" spid="126" grpId="3"/>
      <p:bldP build="whole" bldLvl="1" animBg="1" rev="0" advAuto="0" spid="131" grpId="8"/>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Image" descr="Image"/>
          <p:cNvPicPr>
            <a:picLocks noChangeAspect="1"/>
          </p:cNvPicPr>
          <p:nvPr/>
        </p:nvPicPr>
        <p:blipFill>
          <a:blip r:embed="rId2">
            <a:extLst/>
          </a:blip>
          <a:stretch>
            <a:fillRect/>
          </a:stretch>
        </p:blipFill>
        <p:spPr>
          <a:xfrm>
            <a:off x="5457518" y="155727"/>
            <a:ext cx="7481483" cy="5674433"/>
          </a:xfrm>
          <a:prstGeom prst="rect">
            <a:avLst/>
          </a:prstGeom>
          <a:ln w="12700">
            <a:miter lim="400000"/>
          </a:ln>
        </p:spPr>
      </p:pic>
      <p:sp>
        <p:nvSpPr>
          <p:cNvPr id="134" name="And down the river’s dim expanse…"/>
          <p:cNvSpPr txBox="1"/>
          <p:nvPr/>
        </p:nvSpPr>
        <p:spPr>
          <a:xfrm>
            <a:off x="158174" y="334111"/>
            <a:ext cx="5212233" cy="35227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i="1" sz="2200"/>
            </a:pPr>
            <a:r>
              <a:t>And down the river’s dim expanse</a:t>
            </a:r>
          </a:p>
          <a:p>
            <a:pPr algn="l">
              <a:defRPr b="0" i="1" sz="2200"/>
            </a:pPr>
            <a:r>
              <a:t>Like some bold seer in a trance,</a:t>
            </a:r>
          </a:p>
          <a:p>
            <a:pPr algn="l">
              <a:defRPr b="0" i="1" sz="2200"/>
            </a:pPr>
            <a:r>
              <a:t>Seeing all his own mischance –</a:t>
            </a:r>
          </a:p>
          <a:p>
            <a:pPr algn="l">
              <a:defRPr b="0" i="1" sz="2200"/>
            </a:pPr>
            <a:r>
              <a:t>With glassy countenance</a:t>
            </a:r>
          </a:p>
          <a:p>
            <a:pPr algn="l">
              <a:defRPr b="0" i="1" sz="2200"/>
            </a:pPr>
            <a:r>
              <a:t>Did she look to Camelot.</a:t>
            </a:r>
          </a:p>
          <a:p>
            <a:pPr algn="l">
              <a:defRPr b="0" i="1" sz="2200"/>
            </a:pPr>
            <a:r>
              <a:t>And at the closing of the day</a:t>
            </a:r>
          </a:p>
          <a:p>
            <a:pPr algn="l">
              <a:defRPr b="0" i="1" sz="2200"/>
            </a:pPr>
            <a:r>
              <a:t>She loosed the chain, and down she lay;</a:t>
            </a:r>
          </a:p>
          <a:p>
            <a:pPr algn="l">
              <a:defRPr b="0" i="1" sz="2200"/>
            </a:pPr>
            <a:r>
              <a:t>The broad stream bore her far away,</a:t>
            </a:r>
          </a:p>
          <a:p>
            <a:pPr algn="l">
              <a:defRPr b="0" i="1" sz="2200"/>
            </a:pPr>
            <a:r>
              <a:t>The Lady of Shalott.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Image" descr="Image"/>
          <p:cNvPicPr>
            <a:picLocks noChangeAspect="1"/>
          </p:cNvPicPr>
          <p:nvPr/>
        </p:nvPicPr>
        <p:blipFill>
          <a:blip r:embed="rId2">
            <a:extLst/>
          </a:blip>
          <a:stretch>
            <a:fillRect/>
          </a:stretch>
        </p:blipFill>
        <p:spPr>
          <a:xfrm>
            <a:off x="1857187" y="1353575"/>
            <a:ext cx="9290426" cy="7046450"/>
          </a:xfrm>
          <a:prstGeom prst="rect">
            <a:avLst/>
          </a:prstGeom>
          <a:ln w="12700">
            <a:miter lim="400000"/>
          </a:ln>
        </p:spPr>
      </p:pic>
      <p:sp>
        <p:nvSpPr>
          <p:cNvPr id="137" name="Tapestry with the scenes of life she has woven including Sir Lancelot on horseback"/>
          <p:cNvSpPr txBox="1"/>
          <p:nvPr/>
        </p:nvSpPr>
        <p:spPr>
          <a:xfrm>
            <a:off x="1004840" y="9056894"/>
            <a:ext cx="10442881"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Tapestry with the scenes of life she has woven including Sir Lancelot on horseback</a:t>
            </a:r>
          </a:p>
        </p:txBody>
      </p:sp>
      <p:sp>
        <p:nvSpPr>
          <p:cNvPr id="138" name="Line"/>
          <p:cNvSpPr/>
          <p:nvPr/>
        </p:nvSpPr>
        <p:spPr>
          <a:xfrm>
            <a:off x="5949222" y="6820958"/>
            <a:ext cx="285354" cy="2291226"/>
          </a:xfrm>
          <a:prstGeom prst="line">
            <a:avLst/>
          </a:prstGeom>
          <a:ln w="25400">
            <a:solidFill>
              <a:schemeClr val="accent5">
                <a:hueOff val="-82419"/>
                <a:satOff val="-9513"/>
                <a:lumOff val="-16343"/>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9" name="Chain she has loosened"/>
          <p:cNvSpPr txBox="1"/>
          <p:nvPr/>
        </p:nvSpPr>
        <p:spPr>
          <a:xfrm>
            <a:off x="454507" y="463227"/>
            <a:ext cx="3105558"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Chain she has loosened</a:t>
            </a:r>
          </a:p>
        </p:txBody>
      </p:sp>
      <p:sp>
        <p:nvSpPr>
          <p:cNvPr id="140" name="Line"/>
          <p:cNvSpPr/>
          <p:nvPr/>
        </p:nvSpPr>
        <p:spPr>
          <a:xfrm flipH="1" flipV="1">
            <a:off x="2140377" y="1018844"/>
            <a:ext cx="1742349" cy="4882357"/>
          </a:xfrm>
          <a:prstGeom prst="line">
            <a:avLst/>
          </a:prstGeom>
          <a:ln w="25400">
            <a:solidFill>
              <a:schemeClr val="accent5">
                <a:hueOff val="-82419"/>
                <a:satOff val="-9513"/>
                <a:lumOff val="-16343"/>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1" name="Candles burning out, symbolising the end of her life"/>
          <p:cNvSpPr txBox="1"/>
          <p:nvPr/>
        </p:nvSpPr>
        <p:spPr>
          <a:xfrm>
            <a:off x="4370309" y="260028"/>
            <a:ext cx="6541898"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Candles burning out, symbolising the end of her life</a:t>
            </a:r>
          </a:p>
        </p:txBody>
      </p:sp>
      <p:sp>
        <p:nvSpPr>
          <p:cNvPr id="142" name="Line"/>
          <p:cNvSpPr/>
          <p:nvPr/>
        </p:nvSpPr>
        <p:spPr>
          <a:xfrm flipH="1" flipV="1">
            <a:off x="6568444" y="850255"/>
            <a:ext cx="1762259" cy="3582592"/>
          </a:xfrm>
          <a:prstGeom prst="line">
            <a:avLst/>
          </a:prstGeom>
          <a:ln w="25400">
            <a:solidFill>
              <a:schemeClr val="accent5">
                <a:hueOff val="-82419"/>
                <a:satOff val="-9513"/>
                <a:lumOff val="-16343"/>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3" name="Crucifix suggesting redemption"/>
          <p:cNvSpPr txBox="1"/>
          <p:nvPr/>
        </p:nvSpPr>
        <p:spPr>
          <a:xfrm>
            <a:off x="7579176" y="806802"/>
            <a:ext cx="4122481" cy="4366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vl1pPr>
          </a:lstStyle>
          <a:p>
            <a:pPr/>
            <a:r>
              <a:t>Crucifix suggesting redemption </a:t>
            </a:r>
          </a:p>
        </p:txBody>
      </p:sp>
      <p:sp>
        <p:nvSpPr>
          <p:cNvPr id="144" name="Line"/>
          <p:cNvSpPr/>
          <p:nvPr/>
        </p:nvSpPr>
        <p:spPr>
          <a:xfrm flipH="1" flipV="1">
            <a:off x="8558111" y="1214322"/>
            <a:ext cx="323851" cy="3899034"/>
          </a:xfrm>
          <a:prstGeom prst="line">
            <a:avLst/>
          </a:prstGeom>
          <a:ln w="25400">
            <a:solidFill>
              <a:schemeClr val="accent5">
                <a:hueOff val="-82419"/>
                <a:satOff val="-9513"/>
                <a:lumOff val="-16343"/>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 name="Medieval…"/>
          <p:cNvSpPr txBox="1"/>
          <p:nvPr/>
        </p:nvSpPr>
        <p:spPr>
          <a:xfrm>
            <a:off x="204709" y="3708752"/>
            <a:ext cx="1415463" cy="779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200"/>
            </a:pPr>
            <a:r>
              <a:t>Medieval </a:t>
            </a:r>
          </a:p>
          <a:p>
            <a:pPr algn="l">
              <a:defRPr b="0" sz="2200"/>
            </a:pPr>
            <a:r>
              <a:t>costume</a:t>
            </a:r>
          </a:p>
        </p:txBody>
      </p:sp>
      <p:sp>
        <p:nvSpPr>
          <p:cNvPr id="146" name="Line"/>
          <p:cNvSpPr/>
          <p:nvPr/>
        </p:nvSpPr>
        <p:spPr>
          <a:xfrm flipH="1" flipV="1">
            <a:off x="731514" y="4660255"/>
            <a:ext cx="4564550" cy="1"/>
          </a:xfrm>
          <a:prstGeom prst="line">
            <a:avLst/>
          </a:prstGeom>
          <a:ln w="25400">
            <a:solidFill>
              <a:schemeClr val="accent5">
                <a:hueOff val="-82419"/>
                <a:satOff val="-9513"/>
                <a:lumOff val="-16343"/>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7" name="Distraught…"/>
          <p:cNvSpPr txBox="1"/>
          <p:nvPr/>
        </p:nvSpPr>
        <p:spPr>
          <a:xfrm>
            <a:off x="204709" y="1743090"/>
            <a:ext cx="1614033" cy="11224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200"/>
            </a:pPr>
            <a:r>
              <a:t>Distraught </a:t>
            </a:r>
          </a:p>
          <a:p>
            <a:pPr algn="l">
              <a:defRPr b="0" sz="2200"/>
            </a:pPr>
            <a:r>
              <a:t>facial</a:t>
            </a:r>
          </a:p>
          <a:p>
            <a:pPr algn="l">
              <a:defRPr b="0" sz="2200"/>
            </a:pPr>
            <a:r>
              <a:t>expression</a:t>
            </a:r>
          </a:p>
        </p:txBody>
      </p:sp>
      <p:sp>
        <p:nvSpPr>
          <p:cNvPr id="148" name="Line"/>
          <p:cNvSpPr/>
          <p:nvPr/>
        </p:nvSpPr>
        <p:spPr>
          <a:xfrm flipH="1" flipV="1">
            <a:off x="1349581" y="2304328"/>
            <a:ext cx="4428929" cy="1432564"/>
          </a:xfrm>
          <a:prstGeom prst="line">
            <a:avLst/>
          </a:prstGeom>
          <a:ln w="25400">
            <a:solidFill>
              <a:schemeClr val="accent5">
                <a:hueOff val="-82419"/>
                <a:satOff val="-9513"/>
                <a:lumOff val="-16343"/>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9" name="Twilight, illustrating…"/>
          <p:cNvSpPr txBox="1"/>
          <p:nvPr/>
        </p:nvSpPr>
        <p:spPr>
          <a:xfrm>
            <a:off x="11186058" y="1571640"/>
            <a:ext cx="1762001" cy="14653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200"/>
            </a:pPr>
            <a:r>
              <a:t>Twilight, illustrating</a:t>
            </a:r>
          </a:p>
          <a:p>
            <a:pPr algn="l">
              <a:defRPr b="0" i="1" sz="2200"/>
            </a:pPr>
            <a:r>
              <a:t>the closing of the day</a:t>
            </a:r>
          </a:p>
        </p:txBody>
      </p:sp>
      <p:sp>
        <p:nvSpPr>
          <p:cNvPr id="150" name="Line"/>
          <p:cNvSpPr/>
          <p:nvPr/>
        </p:nvSpPr>
        <p:spPr>
          <a:xfrm>
            <a:off x="9084020" y="5628651"/>
            <a:ext cx="2059845" cy="625854"/>
          </a:xfrm>
          <a:prstGeom prst="line">
            <a:avLst/>
          </a:prstGeom>
          <a:ln w="25400">
            <a:solidFill>
              <a:schemeClr val="accent5">
                <a:hueOff val="-82419"/>
                <a:satOff val="-9513"/>
                <a:lumOff val="-16343"/>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1" name="…and round about the prow she wrote the Lady of Shalott"/>
          <p:cNvSpPr txBox="1"/>
          <p:nvPr/>
        </p:nvSpPr>
        <p:spPr>
          <a:xfrm>
            <a:off x="11186058" y="5538273"/>
            <a:ext cx="1762001" cy="21511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i="1" sz="2200"/>
            </a:lvl1pPr>
          </a:lstStyle>
          <a:p>
            <a:pPr/>
            <a:r>
              <a:t>…and round about the prow she wrote the Lady of Shalott</a:t>
            </a:r>
          </a:p>
        </p:txBody>
      </p:sp>
      <p:sp>
        <p:nvSpPr>
          <p:cNvPr id="152" name="Line"/>
          <p:cNvSpPr/>
          <p:nvPr/>
        </p:nvSpPr>
        <p:spPr>
          <a:xfrm>
            <a:off x="9719020" y="2144087"/>
            <a:ext cx="1612762" cy="60836"/>
          </a:xfrm>
          <a:prstGeom prst="line">
            <a:avLst/>
          </a:prstGeom>
          <a:ln w="25400">
            <a:solidFill>
              <a:schemeClr val="accent5">
                <a:hueOff val="-82419"/>
                <a:satOff val="-9513"/>
                <a:lumOff val="-16343"/>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1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1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1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1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1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7"/>
      <p:bldP build="whole" bldLvl="1" animBg="1" rev="0" advAuto="0" spid="141" grpId="5"/>
      <p:bldP build="whole" bldLvl="1" animBg="1" rev="0" advAuto="0" spid="144" grpId="8"/>
      <p:bldP build="whole" bldLvl="1" animBg="1" rev="0" advAuto="0" spid="152" grpId="14"/>
      <p:bldP build="whole" bldLvl="1" animBg="1" rev="0" advAuto="0" spid="149" grpId="13"/>
      <p:bldP build="whole" bldLvl="1" animBg="1" rev="0" advAuto="0" spid="139" grpId="3"/>
      <p:bldP build="whole" bldLvl="1" animBg="1" rev="0" advAuto="0" spid="150" grpId="16"/>
      <p:bldP build="whole" bldLvl="1" animBg="1" rev="0" advAuto="0" spid="145" grpId="9"/>
      <p:bldP build="whole" bldLvl="1" animBg="1" rev="0" advAuto="0" spid="142" grpId="6"/>
      <p:bldP build="whole" bldLvl="1" animBg="1" rev="0" advAuto="0" spid="146" grpId="10"/>
      <p:bldP build="whole" bldLvl="1" animBg="1" rev="0" advAuto="0" spid="148" grpId="12"/>
      <p:bldP build="whole" bldLvl="1" animBg="1" rev="0" advAuto="0" spid="140" grpId="4"/>
      <p:bldP build="whole" bldLvl="1" animBg="1" rev="0" advAuto="0" spid="147" grpId="11"/>
      <p:bldP build="whole" bldLvl="1" animBg="1" rev="0" advAuto="0" spid="137" grpId="1"/>
      <p:bldP build="whole" bldLvl="1" animBg="1" rev="0" advAuto="0" spid="151" grpId="15"/>
      <p:bldP build="whole" bldLvl="1" animBg="1" rev="0" advAuto="0" spid="138"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2">
            <a:extLst/>
          </a:blip>
          <a:stretch>
            <a:fillRect/>
          </a:stretch>
        </p:blipFill>
        <p:spPr>
          <a:xfrm>
            <a:off x="1857187" y="1353575"/>
            <a:ext cx="9290426" cy="7046450"/>
          </a:xfrm>
          <a:prstGeom prst="rect">
            <a:avLst/>
          </a:prstGeom>
          <a:ln w="12700">
            <a:miter lim="400000"/>
          </a:ln>
        </p:spPr>
      </p:pic>
      <p:sp>
        <p:nvSpPr>
          <p:cNvPr id="155" name="Naturalistic depiction of water, foliage and wildlife- more Impressionistic than Pre-Raphaelite"/>
          <p:cNvSpPr txBox="1"/>
          <p:nvPr/>
        </p:nvSpPr>
        <p:spPr>
          <a:xfrm>
            <a:off x="1004840" y="9031494"/>
            <a:ext cx="11617199"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Naturalistic depiction of water, foliage and wildlife- more Impressionistic than Pre-Raphaelite</a:t>
            </a:r>
          </a:p>
        </p:txBody>
      </p:sp>
      <p:sp>
        <p:nvSpPr>
          <p:cNvPr id="156" name="Line"/>
          <p:cNvSpPr/>
          <p:nvPr/>
        </p:nvSpPr>
        <p:spPr>
          <a:xfrm flipH="1">
            <a:off x="6234575" y="7445838"/>
            <a:ext cx="2040864" cy="1666346"/>
          </a:xfrm>
          <a:prstGeom prst="line">
            <a:avLst/>
          </a:prstGeom>
          <a:ln w="25400">
            <a:solidFill>
              <a:schemeClr val="accent5">
                <a:hueOff val="-82419"/>
                <a:satOff val="-9513"/>
                <a:lumOff val="-16343"/>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 name="Painting technique is looser and more fluid than the Pre-Raphaelite’s meticulous method of painting"/>
          <p:cNvSpPr txBox="1"/>
          <p:nvPr/>
        </p:nvSpPr>
        <p:spPr>
          <a:xfrm>
            <a:off x="120042" y="27195"/>
            <a:ext cx="12525249" cy="4366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Painting technique is looser and more fluid than the Pre-Raphaelite’s meticulous method of painting</a:t>
            </a:r>
          </a:p>
        </p:txBody>
      </p:sp>
      <p:sp>
        <p:nvSpPr>
          <p:cNvPr id="158" name="White suggests purity and makes the figure stand out from the background"/>
          <p:cNvSpPr txBox="1"/>
          <p:nvPr/>
        </p:nvSpPr>
        <p:spPr>
          <a:xfrm>
            <a:off x="86176" y="3444434"/>
            <a:ext cx="1415463" cy="2431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1900"/>
            </a:lvl1pPr>
          </a:lstStyle>
          <a:p>
            <a:pPr/>
            <a:r>
              <a:t>White suggests purity and makes the figure stand out from the background</a:t>
            </a:r>
          </a:p>
        </p:txBody>
      </p:sp>
      <p:sp>
        <p:nvSpPr>
          <p:cNvPr id="159" name="Line"/>
          <p:cNvSpPr/>
          <p:nvPr/>
        </p:nvSpPr>
        <p:spPr>
          <a:xfrm flipH="1" flipV="1">
            <a:off x="731514" y="4660255"/>
            <a:ext cx="4564550" cy="1"/>
          </a:xfrm>
          <a:prstGeom prst="line">
            <a:avLst/>
          </a:prstGeom>
          <a:ln w="25400">
            <a:solidFill>
              <a:schemeClr val="accent5">
                <a:hueOff val="-82419"/>
                <a:satOff val="-9513"/>
                <a:lumOff val="-16343"/>
              </a:schemeClr>
            </a:solidFill>
            <a:miter lim="400000"/>
            <a:head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0" name="Waterhouse keeps the focus on a literal depiction of Tennyson’s poem"/>
          <p:cNvSpPr txBox="1"/>
          <p:nvPr/>
        </p:nvSpPr>
        <p:spPr>
          <a:xfrm>
            <a:off x="120042" y="467461"/>
            <a:ext cx="8844993"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Waterhouse keeps the focus on a literal depiction of Tennyson’s poem</a:t>
            </a:r>
          </a:p>
        </p:txBody>
      </p:sp>
      <p:sp>
        <p:nvSpPr>
          <p:cNvPr id="161" name="Large scale gives the work a sense of importance, typical of history painting in the 19th Century"/>
          <p:cNvSpPr txBox="1"/>
          <p:nvPr/>
        </p:nvSpPr>
        <p:spPr>
          <a:xfrm>
            <a:off x="120042" y="895028"/>
            <a:ext cx="12029594"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Large scale gives the work a sense of importance, typical of history painting in the 19th Century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P build="whole" bldLvl="1" animBg="1" rev="0" advAuto="0" spid="158" grpId="4"/>
      <p:bldP build="whole" bldLvl="1" animBg="1" rev="0" advAuto="0" spid="161" grpId="7"/>
      <p:bldP build="whole" bldLvl="1" animBg="1" rev="0" advAuto="0" spid="159" grpId="5"/>
      <p:bldP build="whole" bldLvl="1" animBg="1" rev="0" advAuto="0" spid="157" grpId="3"/>
      <p:bldP build="whole" bldLvl="1" animBg="1" rev="0" advAuto="0" spid="160" grpId="6"/>
      <p:bldP build="whole" bldLvl="1" animBg="1" rev="0" advAuto="0" spid="156"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extLst/>
          </a:blip>
          <a:stretch>
            <a:fillRect/>
          </a:stretch>
        </p:blipFill>
        <p:spPr>
          <a:xfrm>
            <a:off x="7019223" y="5086648"/>
            <a:ext cx="5909021" cy="4481777"/>
          </a:xfrm>
          <a:prstGeom prst="rect">
            <a:avLst/>
          </a:prstGeom>
          <a:ln w="12700">
            <a:miter lim="400000"/>
          </a:ln>
        </p:spPr>
      </p:pic>
      <p:sp>
        <p:nvSpPr>
          <p:cNvPr id="164" name="The overall colour scheme is dark but realistic and shows a close observation of nature and natural light"/>
          <p:cNvSpPr txBox="1"/>
          <p:nvPr/>
        </p:nvSpPr>
        <p:spPr>
          <a:xfrm>
            <a:off x="120042" y="33545"/>
            <a:ext cx="12508206" cy="7795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The overall colour scheme is dark but realistic and shows a close observation of nature and natural light</a:t>
            </a:r>
          </a:p>
        </p:txBody>
      </p:sp>
      <p:sp>
        <p:nvSpPr>
          <p:cNvPr id="165" name="The composition is traditional with a centrally placed main character. More detailed areas in the foreground contrast with the looser impressionistic background. This gives atmospheric perspective…"/>
          <p:cNvSpPr txBox="1"/>
          <p:nvPr/>
        </p:nvSpPr>
        <p:spPr>
          <a:xfrm>
            <a:off x="120042" y="950061"/>
            <a:ext cx="12725859" cy="11224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200"/>
            </a:pPr>
            <a:r>
              <a:t>The composition is traditional with a centrally placed main character. More detailed areas in the foreground contrast with the looser impressionistic background. This gives atmospheric perspective </a:t>
            </a:r>
          </a:p>
          <a:p>
            <a:pPr algn="l">
              <a:defRPr b="0" sz="2200"/>
            </a:pPr>
            <a:r>
              <a:t>to the work.</a:t>
            </a:r>
          </a:p>
        </p:txBody>
      </p:sp>
      <p:sp>
        <p:nvSpPr>
          <p:cNvPr id="166" name="The whole scene is evenly lit so that we can make out all the details and thus follow the narrative of…"/>
          <p:cNvSpPr txBox="1"/>
          <p:nvPr/>
        </p:nvSpPr>
        <p:spPr>
          <a:xfrm>
            <a:off x="120042" y="2241228"/>
            <a:ext cx="12543969" cy="779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200"/>
            </a:pPr>
            <a:r>
              <a:t>The whole scene is evenly lit so that we can make out all the details and thus follow the narrative of</a:t>
            </a:r>
          </a:p>
          <a:p>
            <a:pPr algn="l">
              <a:defRPr b="0" sz="2200"/>
            </a:pPr>
            <a:r>
              <a:t>painting</a:t>
            </a:r>
          </a:p>
        </p:txBody>
      </p:sp>
      <p:sp>
        <p:nvSpPr>
          <p:cNvPr id="167" name="The Lady of Shalott’s face shows a realistic depiction of someone distraught or in turmoil"/>
          <p:cNvSpPr txBox="1"/>
          <p:nvPr/>
        </p:nvSpPr>
        <p:spPr>
          <a:xfrm>
            <a:off x="102161" y="3166211"/>
            <a:ext cx="11188599"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The Lady of Shalott’s face shows a realistic depiction of someone distraught or in turmoil</a:t>
            </a:r>
          </a:p>
        </p:txBody>
      </p:sp>
      <p:sp>
        <p:nvSpPr>
          <p:cNvPr id="168" name="Tennyson’s poetry was popular with a Victorian audience as themes he addressed such as doomed and tragic female characters appealed to the sentimental attitudes of the time"/>
          <p:cNvSpPr txBox="1"/>
          <p:nvPr/>
        </p:nvSpPr>
        <p:spPr>
          <a:xfrm>
            <a:off x="102161" y="3606478"/>
            <a:ext cx="12566041" cy="779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200"/>
            </a:lvl1pPr>
          </a:lstStyle>
          <a:p>
            <a:pPr/>
            <a:r>
              <a:t>Tennyson’s poetry was popular with a Victorian audience as themes he addressed such as doomed and tragic female characters appealed to the sentimental attitudes of the time </a:t>
            </a:r>
          </a:p>
        </p:txBody>
      </p:sp>
      <p:sp>
        <p:nvSpPr>
          <p:cNvPr id="169" name="Likewise poems and literature set in medieval times or dealing with themes from England’s mythical past proved popular with Pre-Raphaelites as they…"/>
          <p:cNvSpPr txBox="1"/>
          <p:nvPr/>
        </p:nvSpPr>
        <p:spPr>
          <a:xfrm>
            <a:off x="73243" y="4448911"/>
            <a:ext cx="12601805" cy="11224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200"/>
            </a:pPr>
            <a:r>
              <a:t>Likewise poems and literature set in medieval times or dealing with themes from England’s mythical past proved popular with Pre-Raphaelites as they</a:t>
            </a:r>
          </a:p>
          <a:p>
            <a:pPr algn="l">
              <a:defRPr b="0" sz="2200"/>
            </a:pPr>
            <a:r>
              <a:t>were inspired by the visual art of medieval times</a:t>
            </a:r>
          </a:p>
        </p:txBody>
      </p:sp>
      <p:sp>
        <p:nvSpPr>
          <p:cNvPr id="170" name="The Lady of Shalott appears in numerous paintings of the period"/>
          <p:cNvSpPr txBox="1"/>
          <p:nvPr/>
        </p:nvSpPr>
        <p:spPr>
          <a:xfrm>
            <a:off x="91125" y="5672345"/>
            <a:ext cx="6808356" cy="779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vl1pPr>
          </a:lstStyle>
          <a:p>
            <a:pPr/>
            <a:r>
              <a:t>The Lady of Shalott appears in numerous paintings of the period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3"/>
      <p:bldP build="whole" bldLvl="1" animBg="1" rev="0" advAuto="0" spid="170" grpId="7"/>
      <p:bldP build="whole" bldLvl="1" animBg="1" rev="0" advAuto="0" spid="168" grpId="5"/>
      <p:bldP build="whole" bldLvl="1" animBg="1" rev="0" advAuto="0" spid="169" grpId="6"/>
      <p:bldP build="whole" bldLvl="1" animBg="1" rev="0" advAuto="0" spid="164" grpId="1"/>
      <p:bldP build="whole" bldLvl="1" animBg="1" rev="0" advAuto="0" spid="165" grpId="2"/>
      <p:bldP build="whole" bldLvl="1" animBg="1" rev="0" advAuto="0" spid="167"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Image" descr="Image"/>
          <p:cNvPicPr>
            <a:picLocks noChangeAspect="1"/>
          </p:cNvPicPr>
          <p:nvPr/>
        </p:nvPicPr>
        <p:blipFill>
          <a:blip r:embed="rId2">
            <a:extLst/>
          </a:blip>
          <a:stretch>
            <a:fillRect/>
          </a:stretch>
        </p:blipFill>
        <p:spPr>
          <a:xfrm>
            <a:off x="152664" y="285816"/>
            <a:ext cx="3810001" cy="5194301"/>
          </a:xfrm>
          <a:prstGeom prst="rect">
            <a:avLst/>
          </a:prstGeom>
          <a:ln w="12700">
            <a:miter lim="400000"/>
          </a:ln>
        </p:spPr>
      </p:pic>
      <p:pic>
        <p:nvPicPr>
          <p:cNvPr id="173" name="Image" descr="Image"/>
          <p:cNvPicPr>
            <a:picLocks noChangeAspect="1"/>
          </p:cNvPicPr>
          <p:nvPr/>
        </p:nvPicPr>
        <p:blipFill>
          <a:blip r:embed="rId3">
            <a:extLst/>
          </a:blip>
          <a:stretch>
            <a:fillRect/>
          </a:stretch>
        </p:blipFill>
        <p:spPr>
          <a:xfrm>
            <a:off x="4124351" y="285816"/>
            <a:ext cx="3048609" cy="5194301"/>
          </a:xfrm>
          <a:prstGeom prst="rect">
            <a:avLst/>
          </a:prstGeom>
          <a:ln w="12700">
            <a:miter lim="400000"/>
          </a:ln>
        </p:spPr>
      </p:pic>
      <p:pic>
        <p:nvPicPr>
          <p:cNvPr id="174" name="Image" descr="Image"/>
          <p:cNvPicPr>
            <a:picLocks noChangeAspect="1"/>
          </p:cNvPicPr>
          <p:nvPr/>
        </p:nvPicPr>
        <p:blipFill>
          <a:blip r:embed="rId4">
            <a:extLst/>
          </a:blip>
          <a:stretch>
            <a:fillRect/>
          </a:stretch>
        </p:blipFill>
        <p:spPr>
          <a:xfrm>
            <a:off x="228" y="5973614"/>
            <a:ext cx="4921323" cy="3250505"/>
          </a:xfrm>
          <a:prstGeom prst="rect">
            <a:avLst/>
          </a:prstGeom>
          <a:ln w="12700">
            <a:miter lim="400000"/>
          </a:ln>
        </p:spPr>
      </p:pic>
      <p:pic>
        <p:nvPicPr>
          <p:cNvPr id="175" name="Image" descr="Image"/>
          <p:cNvPicPr>
            <a:picLocks noChangeAspect="1"/>
          </p:cNvPicPr>
          <p:nvPr/>
        </p:nvPicPr>
        <p:blipFill>
          <a:blip r:embed="rId5">
            <a:extLst/>
          </a:blip>
          <a:stretch>
            <a:fillRect/>
          </a:stretch>
        </p:blipFill>
        <p:spPr>
          <a:xfrm>
            <a:off x="5059755" y="5958635"/>
            <a:ext cx="3952364" cy="3280462"/>
          </a:xfrm>
          <a:prstGeom prst="rect">
            <a:avLst/>
          </a:prstGeom>
          <a:ln w="12700">
            <a:miter lim="400000"/>
          </a:ln>
        </p:spPr>
      </p:pic>
      <p:pic>
        <p:nvPicPr>
          <p:cNvPr id="176" name="Image" descr="Image"/>
          <p:cNvPicPr>
            <a:picLocks noChangeAspect="1"/>
          </p:cNvPicPr>
          <p:nvPr/>
        </p:nvPicPr>
        <p:blipFill>
          <a:blip r:embed="rId6">
            <a:extLst/>
          </a:blip>
          <a:stretch>
            <a:fillRect/>
          </a:stretch>
        </p:blipFill>
        <p:spPr>
          <a:xfrm>
            <a:off x="7334646" y="305527"/>
            <a:ext cx="5404484" cy="3669044"/>
          </a:xfrm>
          <a:prstGeom prst="rect">
            <a:avLst/>
          </a:prstGeom>
          <a:ln w="12700">
            <a:miter lim="400000"/>
          </a:ln>
        </p:spPr>
      </p:pic>
      <p:pic>
        <p:nvPicPr>
          <p:cNvPr id="177" name="Image" descr="Image"/>
          <p:cNvPicPr>
            <a:picLocks noChangeAspect="1"/>
          </p:cNvPicPr>
          <p:nvPr/>
        </p:nvPicPr>
        <p:blipFill>
          <a:blip r:embed="rId7">
            <a:extLst/>
          </a:blip>
          <a:stretch>
            <a:fillRect/>
          </a:stretch>
        </p:blipFill>
        <p:spPr>
          <a:xfrm>
            <a:off x="9150323" y="4740407"/>
            <a:ext cx="3721684" cy="482143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