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p:spTree>
      <p:nvGrpSpPr>
        <p:cNvPr id="1" name=""/>
        <p:cNvGrpSpPr/>
        <p:nvPr/>
      </p:nvGrpSpPr>
      <p:grpSpPr>
        <a:xfrm>
          <a:off x="0" y="0"/>
          <a:ext cx="0" cy="0"/>
          <a:chOff x="0" y="0"/>
          <a:chExt cx="0" cy="0"/>
        </a:xfrm>
      </p:grpSpPr>
      <p:sp>
        <p:nvSpPr>
          <p:cNvPr id="117" name="Title Text"/>
          <p:cNvSpPr txBox="1"/>
          <p:nvPr>
            <p:ph type="title"/>
          </p:nvPr>
        </p:nvSpPr>
        <p:spPr>
          <a:xfrm>
            <a:off x="894079" y="1464733"/>
            <a:ext cx="11216642" cy="1701801"/>
          </a:xfrm>
          <a:prstGeom prst="rect">
            <a:avLst/>
          </a:prstGeom>
        </p:spPr>
        <p:txBody>
          <a:bodyPr lIns="48767" tIns="48767" rIns="48767" bIns="48767"/>
          <a:lstStyle>
            <a:lvl1pPr algn="l" defTabSz="1300480">
              <a:lnSpc>
                <a:spcPct val="90000"/>
              </a:lnSpc>
              <a:defRPr sz="6200">
                <a:uFill>
                  <a:solidFill>
                    <a:srgbClr val="000000"/>
                  </a:solidFill>
                </a:uFill>
                <a:latin typeface="Calibri Light"/>
                <a:ea typeface="Calibri Light"/>
                <a:cs typeface="Calibri Light"/>
                <a:sym typeface="Calibri Light"/>
              </a:defRPr>
            </a:lvl1pPr>
          </a:lstStyle>
          <a:p>
            <a:pPr/>
            <a:r>
              <a:t>Title Text</a:t>
            </a:r>
          </a:p>
        </p:txBody>
      </p:sp>
      <p:sp>
        <p:nvSpPr>
          <p:cNvPr id="118" name="Body Level One…"/>
          <p:cNvSpPr txBox="1"/>
          <p:nvPr>
            <p:ph type="body" idx="1"/>
          </p:nvPr>
        </p:nvSpPr>
        <p:spPr>
          <a:xfrm>
            <a:off x="894079" y="3166533"/>
            <a:ext cx="11216642" cy="5367868"/>
          </a:xfrm>
          <a:prstGeom prst="rect">
            <a:avLst/>
          </a:prstGeom>
        </p:spPr>
        <p:txBody>
          <a:bodyPr lIns="48767" tIns="48767" rIns="48767" bIns="48767" anchor="t"/>
          <a:lstStyle>
            <a:lvl1pPr marL="310242" indent="-310242" defTabSz="1300480">
              <a:lnSpc>
                <a:spcPct val="90000"/>
              </a:lnSpc>
              <a:spcBef>
                <a:spcPts val="1400"/>
              </a:spcBef>
              <a:buSzPct val="100000"/>
              <a:buFont typeface="Arial"/>
              <a:defRPr sz="3800">
                <a:uFill>
                  <a:solidFill>
                    <a:srgbClr val="000000"/>
                  </a:solidFill>
                </a:uFill>
                <a:latin typeface="Calibri"/>
                <a:ea typeface="Calibri"/>
                <a:cs typeface="Calibri"/>
                <a:sym typeface="Calibri"/>
              </a:defRPr>
            </a:lvl1pPr>
            <a:lvl2pPr marL="819150" indent="-361950" defTabSz="1300480">
              <a:lnSpc>
                <a:spcPct val="90000"/>
              </a:lnSpc>
              <a:spcBef>
                <a:spcPts val="1400"/>
              </a:spcBef>
              <a:buSzPct val="100000"/>
              <a:buFont typeface="Arial"/>
              <a:defRPr sz="3800">
                <a:uFill>
                  <a:solidFill>
                    <a:srgbClr val="000000"/>
                  </a:solidFill>
                </a:uFill>
                <a:latin typeface="Calibri"/>
                <a:ea typeface="Calibri"/>
                <a:cs typeface="Calibri"/>
                <a:sym typeface="Calibri"/>
              </a:defRPr>
            </a:lvl2pPr>
            <a:lvl3pPr marL="1348739" indent="-434339" defTabSz="1300480">
              <a:lnSpc>
                <a:spcPct val="90000"/>
              </a:lnSpc>
              <a:spcBef>
                <a:spcPts val="1400"/>
              </a:spcBef>
              <a:buSzPct val="100000"/>
              <a:buFont typeface="Arial"/>
              <a:defRPr sz="3800">
                <a:uFill>
                  <a:solidFill>
                    <a:srgbClr val="000000"/>
                  </a:solidFill>
                </a:uFill>
                <a:latin typeface="Calibri"/>
                <a:ea typeface="Calibri"/>
                <a:cs typeface="Calibri"/>
                <a:sym typeface="Calibri"/>
              </a:defRPr>
            </a:lvl3pPr>
            <a:lvl4pPr marL="1854200" indent="-482600" defTabSz="1300480">
              <a:lnSpc>
                <a:spcPct val="90000"/>
              </a:lnSpc>
              <a:spcBef>
                <a:spcPts val="1400"/>
              </a:spcBef>
              <a:buSzPct val="100000"/>
              <a:buFont typeface="Arial"/>
              <a:defRPr sz="3800">
                <a:uFill>
                  <a:solidFill>
                    <a:srgbClr val="000000"/>
                  </a:solidFill>
                </a:uFill>
                <a:latin typeface="Calibri"/>
                <a:ea typeface="Calibri"/>
                <a:cs typeface="Calibri"/>
                <a:sym typeface="Calibri"/>
              </a:defRPr>
            </a:lvl4pPr>
            <a:lvl5pPr marL="2311400" indent="-482600" defTabSz="1300480">
              <a:lnSpc>
                <a:spcPct val="90000"/>
              </a:lnSpc>
              <a:spcBef>
                <a:spcPts val="1400"/>
              </a:spcBef>
              <a:buSzPct val="100000"/>
              <a:buFont typeface="Arial"/>
              <a:defRPr sz="3800">
                <a:uFill>
                  <a:solidFill>
                    <a:srgbClr val="000000"/>
                  </a:solidFill>
                </a:u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9184640" y="8024622"/>
            <a:ext cx="2926081" cy="338837"/>
          </a:xfrm>
          <a:prstGeom prst="rect">
            <a:avLst/>
          </a:prstGeom>
        </p:spPr>
        <p:txBody>
          <a:bodyPr wrap="square" lIns="48767" tIns="48767" rIns="48767" bIns="48767" anchor="ctr"/>
          <a:lstStyle>
            <a:lvl1pPr algn="r" defTabSz="1300480">
              <a:defRPr>
                <a:solidFill>
                  <a:srgbClr val="888888"/>
                </a:solidFill>
                <a:uFill>
                  <a:solidFill>
                    <a:srgbClr val="888888"/>
                  </a:solidFill>
                </a:u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 Id="rId3" Type="http://schemas.openxmlformats.org/officeDocument/2006/relationships/image" Target="../media/image1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 Id="rId3" Type="http://schemas.openxmlformats.org/officeDocument/2006/relationships/image" Target="../media/image6.jpeg"/><Relationship Id="rId4" Type="http://schemas.openxmlformats.org/officeDocument/2006/relationships/image" Target="../media/image18.jpeg"/><Relationship Id="rId5" Type="http://schemas.openxmlformats.org/officeDocument/2006/relationships/image" Target="../media/image19.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 Id="rId3" Type="http://schemas.openxmlformats.org/officeDocument/2006/relationships/image" Target="../media/image2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9" name="Monument to Balzac (1892-1897) by Auguste Rodin, plaster, 282cm high"/>
          <p:cNvSpPr txBox="1"/>
          <p:nvPr/>
        </p:nvSpPr>
        <p:spPr>
          <a:xfrm>
            <a:off x="314921" y="429316"/>
            <a:ext cx="12320096" cy="542037"/>
          </a:xfrm>
          <a:prstGeom prst="rect">
            <a:avLst/>
          </a:prstGeom>
          <a:ln w="12700">
            <a:miter lim="400000"/>
          </a:ln>
          <a:extLst>
            <a:ext uri="{C572A759-6A51-4108-AA02-DFA0A04FC94B}">
              <ma14:wrappingTextBoxFlag xmlns:ma14="http://schemas.microsoft.com/office/mac/drawingml/2011/main" val="1"/>
            </a:ext>
          </a:extLst>
        </p:spPr>
        <p:txBody>
          <a:bodyPr wrap="none" lIns="48767" tIns="48767" rIns="48767" bIns="48767">
            <a:spAutoFit/>
          </a:bodyPr>
          <a:lstStyle/>
          <a:p>
            <a:pPr algn="l" defTabSz="1300480">
              <a:defRPr b="0" sz="3000">
                <a:uFill>
                  <a:solidFill>
                    <a:srgbClr val="000000"/>
                  </a:solidFill>
                </a:uFill>
                <a:latin typeface="Calibri"/>
                <a:ea typeface="Calibri"/>
                <a:cs typeface="Calibri"/>
                <a:sym typeface="Calibri"/>
              </a:defRPr>
            </a:pPr>
            <a:r>
              <a:rPr i="1"/>
              <a:t>Monument to Balzac</a:t>
            </a:r>
            <a:r>
              <a:t> (1892-1897) by Auguste Rodin, plaster, 282cm high</a:t>
            </a:r>
          </a:p>
        </p:txBody>
      </p:sp>
      <p:pic>
        <p:nvPicPr>
          <p:cNvPr id="130" name="Image" descr="Image"/>
          <p:cNvPicPr>
            <a:picLocks noChangeAspect="1"/>
          </p:cNvPicPr>
          <p:nvPr/>
        </p:nvPicPr>
        <p:blipFill>
          <a:blip r:embed="rId2">
            <a:extLst/>
          </a:blip>
          <a:stretch>
            <a:fillRect/>
          </a:stretch>
        </p:blipFill>
        <p:spPr>
          <a:xfrm>
            <a:off x="7663701" y="1302064"/>
            <a:ext cx="5160861" cy="8125444"/>
          </a:xfrm>
          <a:prstGeom prst="rect">
            <a:avLst/>
          </a:prstGeom>
          <a:ln w="12700">
            <a:miter lim="400000"/>
          </a:ln>
        </p:spPr>
      </p:pic>
      <p:pic>
        <p:nvPicPr>
          <p:cNvPr id="131" name="Image" descr="Image"/>
          <p:cNvPicPr>
            <a:picLocks noChangeAspect="1"/>
          </p:cNvPicPr>
          <p:nvPr/>
        </p:nvPicPr>
        <p:blipFill>
          <a:blip r:embed="rId3">
            <a:extLst/>
          </a:blip>
          <a:stretch>
            <a:fillRect/>
          </a:stretch>
        </p:blipFill>
        <p:spPr>
          <a:xfrm>
            <a:off x="1480856" y="1302064"/>
            <a:ext cx="5971619" cy="812544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About the subject:"/>
          <p:cNvSpPr txBox="1"/>
          <p:nvPr/>
        </p:nvSpPr>
        <p:spPr>
          <a:xfrm>
            <a:off x="14354" y="52266"/>
            <a:ext cx="3309298" cy="542037"/>
          </a:xfrm>
          <a:prstGeom prst="rect">
            <a:avLst/>
          </a:prstGeom>
          <a:ln w="12700">
            <a:miter lim="400000"/>
          </a:ln>
          <a:extLst>
            <a:ext uri="{C572A759-6A51-4108-AA02-DFA0A04FC94B}">
              <ma14:wrappingTextBoxFlag xmlns:ma14="http://schemas.microsoft.com/office/mac/drawingml/2011/main" val="1"/>
            </a:ext>
          </a:extLst>
        </p:spPr>
        <p:txBody>
          <a:bodyPr wrap="none" lIns="48767" tIns="48767" rIns="48767" bIns="48767">
            <a:spAutoFit/>
          </a:bodyPr>
          <a:lstStyle>
            <a:lvl1pPr algn="l" defTabSz="1300480">
              <a:defRPr b="0" sz="3000">
                <a:uFill>
                  <a:solidFill>
                    <a:srgbClr val="000000"/>
                  </a:solidFill>
                </a:uFill>
                <a:latin typeface="Calibri"/>
                <a:ea typeface="Calibri"/>
                <a:cs typeface="Calibri"/>
                <a:sym typeface="Calibri"/>
              </a:defRPr>
            </a:lvl1pPr>
          </a:lstStyle>
          <a:p>
            <a:pPr/>
            <a:r>
              <a:t>About the subject:</a:t>
            </a:r>
          </a:p>
        </p:txBody>
      </p:sp>
      <p:pic>
        <p:nvPicPr>
          <p:cNvPr id="134" name="Image" descr="Image"/>
          <p:cNvPicPr>
            <a:picLocks noChangeAspect="1"/>
          </p:cNvPicPr>
          <p:nvPr/>
        </p:nvPicPr>
        <p:blipFill>
          <a:blip r:embed="rId2">
            <a:extLst/>
          </a:blip>
          <a:stretch>
            <a:fillRect/>
          </a:stretch>
        </p:blipFill>
        <p:spPr>
          <a:xfrm>
            <a:off x="8875964" y="1732283"/>
            <a:ext cx="3960844" cy="3600767"/>
          </a:xfrm>
          <a:prstGeom prst="rect">
            <a:avLst/>
          </a:prstGeom>
          <a:ln w="12700">
            <a:miter lim="400000"/>
          </a:ln>
        </p:spPr>
      </p:pic>
      <p:sp>
        <p:nvSpPr>
          <p:cNvPr id="135" name="Honoré de Balzac (1799-1850), was one of the most famous French novelists of the nineteenth century and considered an inspiration for Victorian novelist Charles Dickens."/>
          <p:cNvSpPr txBox="1"/>
          <p:nvPr/>
        </p:nvSpPr>
        <p:spPr>
          <a:xfrm>
            <a:off x="48766" y="633080"/>
            <a:ext cx="12808624" cy="7833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lvl1pPr algn="l" defTabSz="1300480">
              <a:defRPr b="0" sz="2300">
                <a:uFill>
                  <a:solidFill>
                    <a:srgbClr val="000000"/>
                  </a:solidFill>
                </a:uFill>
                <a:latin typeface="Calibri"/>
                <a:ea typeface="Calibri"/>
                <a:cs typeface="Calibri"/>
                <a:sym typeface="Calibri"/>
              </a:defRPr>
            </a:lvl1pPr>
          </a:lstStyle>
          <a:p>
            <a:pPr/>
            <a:r>
              <a:t>Honoré de Balzac (1799-1850), was one of the most famous French novelists of the nineteenth century and considered an inspiration for Victorian novelist Charles Dickens. </a:t>
            </a:r>
          </a:p>
        </p:txBody>
      </p:sp>
      <p:sp>
        <p:nvSpPr>
          <p:cNvPr id="136" name="In 1892, over 40 years after Balzac’s death, the Societe des…"/>
          <p:cNvSpPr txBox="1"/>
          <p:nvPr/>
        </p:nvSpPr>
        <p:spPr>
          <a:xfrm>
            <a:off x="76250" y="1480594"/>
            <a:ext cx="8295312" cy="1126237"/>
          </a:xfrm>
          <a:prstGeom prst="rect">
            <a:avLst/>
          </a:prstGeom>
          <a:ln w="12700">
            <a:miter lim="400000"/>
          </a:ln>
          <a:extLst>
            <a:ext uri="{C572A759-6A51-4108-AA02-DFA0A04FC94B}">
              <ma14:wrappingTextBoxFlag xmlns:ma14="http://schemas.microsoft.com/office/mac/drawingml/2011/main" val="1"/>
            </a:ext>
          </a:extLst>
        </p:spPr>
        <p:txBody>
          <a:bodyPr wrap="none" lIns="48767" tIns="48767" rIns="48767" bIns="48767">
            <a:spAutoFit/>
          </a:bodyPr>
          <a:lstStyle/>
          <a:p>
            <a:pPr algn="l" defTabSz="1300480">
              <a:defRPr b="0" sz="2300">
                <a:uFill>
                  <a:solidFill>
                    <a:srgbClr val="000000"/>
                  </a:solidFill>
                </a:uFill>
                <a:latin typeface="Calibri"/>
                <a:ea typeface="Calibri"/>
                <a:cs typeface="Calibri"/>
                <a:sym typeface="Calibri"/>
              </a:defRPr>
            </a:pPr>
            <a:r>
              <a:t>In 1892, over 40 years after Balzac’s death, the Societe des </a:t>
            </a:r>
          </a:p>
          <a:p>
            <a:pPr algn="l" defTabSz="1300480">
              <a:defRPr b="0" sz="2300">
                <a:uFill>
                  <a:solidFill>
                    <a:srgbClr val="000000"/>
                  </a:solidFill>
                </a:uFill>
                <a:latin typeface="Calibri"/>
                <a:ea typeface="Calibri"/>
                <a:cs typeface="Calibri"/>
                <a:sym typeface="Calibri"/>
              </a:defRPr>
            </a:pPr>
            <a:r>
              <a:t>Gens de Lettres commissioned Rodin to create a memorial to </a:t>
            </a:r>
          </a:p>
          <a:p>
            <a:pPr algn="l" defTabSz="1300480">
              <a:defRPr b="0" sz="2300">
                <a:uFill>
                  <a:solidFill>
                    <a:srgbClr val="000000"/>
                  </a:solidFill>
                </a:uFill>
                <a:latin typeface="Calibri"/>
                <a:ea typeface="Calibri"/>
                <a:cs typeface="Calibri"/>
                <a:sym typeface="Calibri"/>
              </a:defRPr>
            </a:pPr>
            <a:r>
              <a:t>the writer.</a:t>
            </a:r>
          </a:p>
        </p:txBody>
      </p:sp>
      <p:sp>
        <p:nvSpPr>
          <p:cNvPr id="137" name="Rodin would spend five years working on the commission and…"/>
          <p:cNvSpPr txBox="1"/>
          <p:nvPr/>
        </p:nvSpPr>
        <p:spPr>
          <a:xfrm>
            <a:off x="44140" y="2755341"/>
            <a:ext cx="8837370" cy="7833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p>
            <a:pPr algn="l" defTabSz="1300480">
              <a:defRPr b="0" sz="2300">
                <a:uFill>
                  <a:solidFill>
                    <a:srgbClr val="000000"/>
                  </a:solidFill>
                </a:uFill>
                <a:latin typeface="Calibri"/>
                <a:ea typeface="Calibri"/>
                <a:cs typeface="Calibri"/>
                <a:sym typeface="Calibri"/>
              </a:defRPr>
            </a:pPr>
            <a:r>
              <a:t>Rodin would spend five years working on the commission and </a:t>
            </a:r>
          </a:p>
          <a:p>
            <a:pPr algn="l" defTabSz="1300480">
              <a:defRPr b="0" sz="2300">
                <a:uFill>
                  <a:solidFill>
                    <a:srgbClr val="000000"/>
                  </a:solidFill>
                </a:uFill>
                <a:latin typeface="Calibri"/>
                <a:ea typeface="Calibri"/>
                <a:cs typeface="Calibri"/>
                <a:sym typeface="Calibri"/>
              </a:defRPr>
            </a:pPr>
            <a:r>
              <a:t>agonised over how best to depict Balzac. </a:t>
            </a:r>
          </a:p>
        </p:txBody>
      </p:sp>
      <p:sp>
        <p:nvSpPr>
          <p:cNvPr id="138" name="Rodin considered carefully both the figure of Balzac and also the clothing and props associated with the writer."/>
          <p:cNvSpPr txBox="1"/>
          <p:nvPr/>
        </p:nvSpPr>
        <p:spPr>
          <a:xfrm>
            <a:off x="58481" y="3674488"/>
            <a:ext cx="8699894" cy="7833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lvl1pPr algn="l" defTabSz="1300480">
              <a:defRPr b="0" sz="2300">
                <a:uFill>
                  <a:solidFill>
                    <a:srgbClr val="000000"/>
                  </a:solidFill>
                </a:uFill>
                <a:latin typeface="Calibri"/>
                <a:ea typeface="Calibri"/>
                <a:cs typeface="Calibri"/>
                <a:sym typeface="Calibri"/>
              </a:defRPr>
            </a:lvl1pPr>
          </a:lstStyle>
          <a:p>
            <a:pPr/>
            <a:r>
              <a:t>Rodin considered carefully both the figure of Balzac and also the clothing and props associated with the writer.</a:t>
            </a:r>
          </a:p>
        </p:txBody>
      </p:sp>
      <p:sp>
        <p:nvSpPr>
          <p:cNvPr id="139" name="Using clay, he modelled a series of nude standing figures which might represent Balzac. These varied from realistic to stylised."/>
          <p:cNvSpPr txBox="1"/>
          <p:nvPr/>
        </p:nvSpPr>
        <p:spPr>
          <a:xfrm>
            <a:off x="96763" y="4666318"/>
            <a:ext cx="8732124" cy="7833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lvl1pPr algn="l" defTabSz="1300480">
              <a:defRPr b="0" sz="2300">
                <a:uFill>
                  <a:solidFill>
                    <a:srgbClr val="000000"/>
                  </a:solidFill>
                </a:uFill>
                <a:latin typeface="Calibri"/>
                <a:ea typeface="Calibri"/>
                <a:cs typeface="Calibri"/>
                <a:sym typeface="Calibri"/>
              </a:defRPr>
            </a:lvl1pPr>
          </a:lstStyle>
          <a:p>
            <a:pPr/>
            <a:r>
              <a:t>Using clay, he modelled a series of nude standing figures which might represent Balzac. These varied from realistic to stylised.</a:t>
            </a:r>
          </a:p>
        </p:txBody>
      </p:sp>
      <p:pic>
        <p:nvPicPr>
          <p:cNvPr id="140" name="Image" descr="Image"/>
          <p:cNvPicPr>
            <a:picLocks noChangeAspect="1"/>
          </p:cNvPicPr>
          <p:nvPr/>
        </p:nvPicPr>
        <p:blipFill>
          <a:blip r:embed="rId3">
            <a:extLst/>
          </a:blip>
          <a:stretch>
            <a:fillRect/>
          </a:stretch>
        </p:blipFill>
        <p:spPr>
          <a:xfrm>
            <a:off x="262285" y="5525481"/>
            <a:ext cx="2813435" cy="4152671"/>
          </a:xfrm>
          <a:prstGeom prst="rect">
            <a:avLst/>
          </a:prstGeom>
          <a:ln w="12700">
            <a:miter lim="400000"/>
          </a:ln>
        </p:spPr>
      </p:pic>
      <p:pic>
        <p:nvPicPr>
          <p:cNvPr id="141" name="Image" descr="Image"/>
          <p:cNvPicPr>
            <a:picLocks noChangeAspect="1"/>
          </p:cNvPicPr>
          <p:nvPr/>
        </p:nvPicPr>
        <p:blipFill>
          <a:blip r:embed="rId4">
            <a:extLst/>
          </a:blip>
          <a:stretch>
            <a:fillRect/>
          </a:stretch>
        </p:blipFill>
        <p:spPr>
          <a:xfrm>
            <a:off x="3285493" y="5525481"/>
            <a:ext cx="2710954" cy="4178743"/>
          </a:xfrm>
          <a:prstGeom prst="rect">
            <a:avLst/>
          </a:prstGeom>
          <a:ln w="12700">
            <a:miter lim="400000"/>
          </a:ln>
        </p:spPr>
      </p:pic>
      <p:pic>
        <p:nvPicPr>
          <p:cNvPr id="142" name="Image" descr="Image"/>
          <p:cNvPicPr>
            <a:picLocks noChangeAspect="1"/>
          </p:cNvPicPr>
          <p:nvPr/>
        </p:nvPicPr>
        <p:blipFill>
          <a:blip r:embed="rId5">
            <a:extLst/>
          </a:blip>
          <a:stretch>
            <a:fillRect/>
          </a:stretch>
        </p:blipFill>
        <p:spPr>
          <a:xfrm>
            <a:off x="6206220" y="5525481"/>
            <a:ext cx="2991642" cy="4120987"/>
          </a:xfrm>
          <a:prstGeom prst="rect">
            <a:avLst/>
          </a:prstGeom>
          <a:ln w="12700">
            <a:miter lim="400000"/>
          </a:ln>
        </p:spPr>
      </p:pic>
      <p:pic>
        <p:nvPicPr>
          <p:cNvPr id="143" name="Image" descr="Image"/>
          <p:cNvPicPr>
            <a:picLocks noChangeAspect="1"/>
          </p:cNvPicPr>
          <p:nvPr/>
        </p:nvPicPr>
        <p:blipFill>
          <a:blip r:embed="rId6">
            <a:extLst/>
          </a:blip>
          <a:stretch>
            <a:fillRect/>
          </a:stretch>
        </p:blipFill>
        <p:spPr>
          <a:xfrm>
            <a:off x="9407634" y="5525481"/>
            <a:ext cx="3090740" cy="412098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8"/>
      <p:bldP build="whole" bldLvl="1" animBg="1" rev="0" advAuto="0" spid="140" grpId="5"/>
      <p:bldP build="whole" bldLvl="1" animBg="1" rev="0" advAuto="0" spid="142" grpId="7"/>
      <p:bldP build="whole" bldLvl="1" animBg="1" rev="0" advAuto="0" spid="136" grpId="1"/>
      <p:bldP build="whole" bldLvl="1" animBg="1" rev="0" advAuto="0" spid="138" grpId="3"/>
      <p:bldP build="whole" bldLvl="1" animBg="1" rev="0" advAuto="0" spid="137" grpId="2"/>
      <p:bldP build="whole" bldLvl="1" animBg="1" rev="0" advAuto="0" spid="141" grpId="6"/>
      <p:bldP build="whole" bldLvl="1" animBg="1" rev="0" advAuto="0" spid="139" grpId="4"/>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Image" descr="Image"/>
          <p:cNvPicPr>
            <a:picLocks noChangeAspect="1"/>
          </p:cNvPicPr>
          <p:nvPr/>
        </p:nvPicPr>
        <p:blipFill>
          <a:blip r:embed="rId2">
            <a:extLst/>
          </a:blip>
          <a:stretch>
            <a:fillRect/>
          </a:stretch>
        </p:blipFill>
        <p:spPr>
          <a:xfrm>
            <a:off x="9186340" y="173932"/>
            <a:ext cx="3580639" cy="2908134"/>
          </a:xfrm>
          <a:prstGeom prst="rect">
            <a:avLst/>
          </a:prstGeom>
          <a:ln w="12700">
            <a:miter lim="400000"/>
          </a:ln>
        </p:spPr>
      </p:pic>
      <p:pic>
        <p:nvPicPr>
          <p:cNvPr id="146" name="Image" descr="Image"/>
          <p:cNvPicPr>
            <a:picLocks noChangeAspect="1"/>
          </p:cNvPicPr>
          <p:nvPr/>
        </p:nvPicPr>
        <p:blipFill>
          <a:blip r:embed="rId3">
            <a:extLst/>
          </a:blip>
          <a:stretch>
            <a:fillRect/>
          </a:stretch>
        </p:blipFill>
        <p:spPr>
          <a:xfrm>
            <a:off x="2610216" y="173932"/>
            <a:ext cx="1935231" cy="2908134"/>
          </a:xfrm>
          <a:prstGeom prst="rect">
            <a:avLst/>
          </a:prstGeom>
          <a:ln w="12700">
            <a:miter lim="400000"/>
          </a:ln>
        </p:spPr>
      </p:pic>
      <p:pic>
        <p:nvPicPr>
          <p:cNvPr id="147" name="Honoré de Balzac" descr="Honoré de Balzac"/>
          <p:cNvPicPr>
            <a:picLocks noChangeAspect="1"/>
          </p:cNvPicPr>
          <p:nvPr/>
        </p:nvPicPr>
        <p:blipFill>
          <a:blip r:embed="rId4">
            <a:extLst/>
          </a:blip>
          <a:stretch>
            <a:fillRect/>
          </a:stretch>
        </p:blipFill>
        <p:spPr>
          <a:xfrm>
            <a:off x="159666" y="173932"/>
            <a:ext cx="2398538" cy="2908134"/>
          </a:xfrm>
          <a:prstGeom prst="rect">
            <a:avLst/>
          </a:prstGeom>
          <a:ln w="12700">
            <a:miter lim="400000"/>
          </a:ln>
        </p:spPr>
      </p:pic>
      <p:sp>
        <p:nvSpPr>
          <p:cNvPr id="148" name="Maquettes (studies) for the head of Balzac. These would originally have been modelled in clay before firing in a kiln or cast in plaster."/>
          <p:cNvSpPr txBox="1"/>
          <p:nvPr/>
        </p:nvSpPr>
        <p:spPr>
          <a:xfrm>
            <a:off x="189994" y="6561577"/>
            <a:ext cx="12616344" cy="7833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lvl1pPr algn="l" defTabSz="1300480">
              <a:defRPr b="0" sz="2300">
                <a:uFill>
                  <a:solidFill>
                    <a:srgbClr val="000000"/>
                  </a:solidFill>
                </a:uFill>
                <a:latin typeface="Calibri"/>
                <a:ea typeface="Calibri"/>
                <a:cs typeface="Calibri"/>
                <a:sym typeface="Calibri"/>
              </a:defRPr>
            </a:lvl1pPr>
          </a:lstStyle>
          <a:p>
            <a:pPr/>
            <a:r>
              <a:t>Maquettes (studies) for the head of Balzac. These would originally have been modelled in clay before firing in a kiln or cast in plaster.</a:t>
            </a:r>
          </a:p>
        </p:txBody>
      </p:sp>
      <p:sp>
        <p:nvSpPr>
          <p:cNvPr id="149" name="Note how they vary from realistic to stylised. Consider why."/>
          <p:cNvSpPr txBox="1"/>
          <p:nvPr/>
        </p:nvSpPr>
        <p:spPr>
          <a:xfrm>
            <a:off x="186184" y="7438440"/>
            <a:ext cx="9538852" cy="4404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lvl1pPr algn="l" defTabSz="1300480">
              <a:defRPr b="0" sz="2300">
                <a:uFill>
                  <a:solidFill>
                    <a:srgbClr val="000000"/>
                  </a:solidFill>
                </a:uFill>
                <a:latin typeface="Calibri"/>
                <a:ea typeface="Calibri"/>
                <a:cs typeface="Calibri"/>
                <a:sym typeface="Calibri"/>
              </a:defRPr>
            </a:lvl1pPr>
          </a:lstStyle>
          <a:p>
            <a:pPr/>
            <a:r>
              <a:t>Note how they vary from realistic to stylised. Consider why.</a:t>
            </a:r>
          </a:p>
        </p:txBody>
      </p:sp>
      <p:pic>
        <p:nvPicPr>
          <p:cNvPr id="150" name="Image" descr="Image"/>
          <p:cNvPicPr>
            <a:picLocks noChangeAspect="1"/>
          </p:cNvPicPr>
          <p:nvPr/>
        </p:nvPicPr>
        <p:blipFill>
          <a:blip r:embed="rId5">
            <a:extLst/>
          </a:blip>
          <a:stretch>
            <a:fillRect/>
          </a:stretch>
        </p:blipFill>
        <p:spPr>
          <a:xfrm>
            <a:off x="153839" y="3387148"/>
            <a:ext cx="3603996" cy="2979304"/>
          </a:xfrm>
          <a:prstGeom prst="rect">
            <a:avLst/>
          </a:prstGeom>
          <a:ln w="12700">
            <a:miter lim="400000"/>
          </a:ln>
        </p:spPr>
      </p:pic>
      <p:pic>
        <p:nvPicPr>
          <p:cNvPr id="151" name="Image" descr="Image"/>
          <p:cNvPicPr>
            <a:picLocks noChangeAspect="1"/>
          </p:cNvPicPr>
          <p:nvPr/>
        </p:nvPicPr>
        <p:blipFill>
          <a:blip r:embed="rId6">
            <a:extLst/>
          </a:blip>
          <a:stretch>
            <a:fillRect/>
          </a:stretch>
        </p:blipFill>
        <p:spPr>
          <a:xfrm>
            <a:off x="3939413" y="3387148"/>
            <a:ext cx="2239222" cy="2979304"/>
          </a:xfrm>
          <a:prstGeom prst="rect">
            <a:avLst/>
          </a:prstGeom>
          <a:ln w="12700">
            <a:miter lim="400000"/>
          </a:ln>
        </p:spPr>
      </p:pic>
      <p:pic>
        <p:nvPicPr>
          <p:cNvPr id="152" name="Image" descr="Image"/>
          <p:cNvPicPr>
            <a:picLocks noChangeAspect="1"/>
          </p:cNvPicPr>
          <p:nvPr/>
        </p:nvPicPr>
        <p:blipFill>
          <a:blip r:embed="rId7">
            <a:extLst/>
          </a:blip>
          <a:stretch>
            <a:fillRect/>
          </a:stretch>
        </p:blipFill>
        <p:spPr>
          <a:xfrm>
            <a:off x="4684794" y="173932"/>
            <a:ext cx="4362199" cy="2908134"/>
          </a:xfrm>
          <a:prstGeom prst="rect">
            <a:avLst/>
          </a:prstGeom>
          <a:ln w="12700">
            <a:miter lim="400000"/>
          </a:ln>
        </p:spPr>
      </p:pic>
      <p:sp>
        <p:nvSpPr>
          <p:cNvPr id="153" name="For the head of Balzac, Rodin journeyed to the writer’s home town and studied the heads of local men who would have been the same generation as Balzac."/>
          <p:cNvSpPr txBox="1"/>
          <p:nvPr/>
        </p:nvSpPr>
        <p:spPr>
          <a:xfrm>
            <a:off x="6296713" y="3320965"/>
            <a:ext cx="6638060" cy="14691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lvl1pPr algn="l" defTabSz="1300480">
              <a:defRPr b="0" sz="2300">
                <a:uFill>
                  <a:solidFill>
                    <a:srgbClr val="000000"/>
                  </a:solidFill>
                </a:uFill>
                <a:latin typeface="Calibri"/>
                <a:ea typeface="Calibri"/>
                <a:cs typeface="Calibri"/>
                <a:sym typeface="Calibri"/>
              </a:defRPr>
            </a:lvl1pPr>
          </a:lstStyle>
          <a:p>
            <a:pPr/>
            <a:r>
              <a:t>For the head of Balzac, Rodin journeyed to the writer’s home town and studied the heads of local men who would have been the same generation as Balzac. </a:t>
            </a:r>
          </a:p>
        </p:txBody>
      </p:sp>
      <p:sp>
        <p:nvSpPr>
          <p:cNvPr id="154" name="He created a series of realistic heads which became more stylised with each version."/>
          <p:cNvSpPr txBox="1"/>
          <p:nvPr/>
        </p:nvSpPr>
        <p:spPr>
          <a:xfrm>
            <a:off x="6258613" y="4965501"/>
            <a:ext cx="6638060" cy="7833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lvl1pPr algn="l" defTabSz="1300480">
              <a:defRPr b="0" sz="2300">
                <a:uFill>
                  <a:solidFill>
                    <a:srgbClr val="000000"/>
                  </a:solidFill>
                </a:uFill>
                <a:latin typeface="Calibri"/>
                <a:ea typeface="Calibri"/>
                <a:cs typeface="Calibri"/>
                <a:sym typeface="Calibri"/>
              </a:defRPr>
            </a:lvl1pPr>
          </a:lstStyle>
          <a:p>
            <a:pPr/>
            <a:r>
              <a:t>He created a series of realistic heads which became more stylised with each version.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4"/>
      <p:bldP build="whole" bldLvl="1" animBg="1" rev="0" advAuto="0" spid="154" grpId="2"/>
      <p:bldP build="whole" bldLvl="1" animBg="1" rev="0" advAuto="0" spid="148" grpId="3"/>
      <p:bldP build="whole" bldLvl="1" animBg="1" rev="0" advAuto="0" spid="153"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Once he was satisfied with the figure, Rodin then turned his attention to the clothing."/>
          <p:cNvSpPr txBox="1"/>
          <p:nvPr/>
        </p:nvSpPr>
        <p:spPr>
          <a:xfrm>
            <a:off x="113544" y="69482"/>
            <a:ext cx="12622866" cy="4404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lvl1pPr algn="l" defTabSz="1300480">
              <a:defRPr b="0" sz="2300">
                <a:uFill>
                  <a:solidFill>
                    <a:srgbClr val="000000"/>
                  </a:solidFill>
                </a:uFill>
                <a:latin typeface="Calibri"/>
                <a:ea typeface="Calibri"/>
                <a:cs typeface="Calibri"/>
                <a:sym typeface="Calibri"/>
              </a:defRPr>
            </a:lvl1pPr>
          </a:lstStyle>
          <a:p>
            <a:pPr/>
            <a:r>
              <a:t>Once he was satisfied with the figure, Rodin then turned his attention to the clothing.</a:t>
            </a:r>
          </a:p>
        </p:txBody>
      </p:sp>
      <p:sp>
        <p:nvSpPr>
          <p:cNvPr id="157" name="Balzac was famous for wearing a dressing gown while he worked and the commissioners wished to have him depicted in one."/>
          <p:cNvSpPr txBox="1"/>
          <p:nvPr/>
        </p:nvSpPr>
        <p:spPr>
          <a:xfrm>
            <a:off x="114774" y="596082"/>
            <a:ext cx="12544207" cy="7833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lvl1pPr algn="l" defTabSz="1300480">
              <a:defRPr b="0" sz="2300">
                <a:uFill>
                  <a:solidFill>
                    <a:srgbClr val="000000"/>
                  </a:solidFill>
                </a:uFill>
                <a:latin typeface="Calibri"/>
                <a:ea typeface="Calibri"/>
                <a:cs typeface="Calibri"/>
                <a:sym typeface="Calibri"/>
              </a:defRPr>
            </a:lvl1pPr>
          </a:lstStyle>
          <a:p>
            <a:pPr/>
            <a:r>
              <a:t>Balzac was famous for wearing a dressing gown while he worked and the commissioners wished to have him depicted in one.</a:t>
            </a:r>
          </a:p>
        </p:txBody>
      </p:sp>
      <p:sp>
        <p:nvSpPr>
          <p:cNvPr id="158" name="Rodin commissioned Balzac’s tailor to create an exact replica of Balzac’s dressing gown. He then dipped the dressing gown in liquid plaster and dressed his sculpted figure of Balzac."/>
          <p:cNvSpPr txBox="1"/>
          <p:nvPr/>
        </p:nvSpPr>
        <p:spPr>
          <a:xfrm>
            <a:off x="132277" y="1433745"/>
            <a:ext cx="12740246" cy="7833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p>
            <a:pPr algn="l" defTabSz="1300480">
              <a:defRPr b="0" sz="2300">
                <a:uFill>
                  <a:solidFill>
                    <a:srgbClr val="000000"/>
                  </a:solidFill>
                </a:uFill>
                <a:latin typeface="Calibri"/>
                <a:ea typeface="Calibri"/>
                <a:cs typeface="Calibri"/>
                <a:sym typeface="Calibri"/>
              </a:defRPr>
            </a:pPr>
            <a:r>
              <a:t>Rodin commissioned Balzac’s tailor to create an exact replica of Balzac’s dressing gown. He then dipped the dressing gown in liquid plaster and </a:t>
            </a:r>
            <a:r>
              <a:rPr i="1"/>
              <a:t>dressed </a:t>
            </a:r>
            <a:r>
              <a:t>his sculpted figure of Balzac.</a:t>
            </a:r>
          </a:p>
        </p:txBody>
      </p:sp>
      <p:sp>
        <p:nvSpPr>
          <p:cNvPr id="159" name="The dressing gown was draped to cover the figure beneath, giving an ambiguous and stylised appearance to the work."/>
          <p:cNvSpPr txBox="1"/>
          <p:nvPr/>
        </p:nvSpPr>
        <p:spPr>
          <a:xfrm>
            <a:off x="143381" y="2296498"/>
            <a:ext cx="12718038" cy="7833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lvl1pPr algn="l" defTabSz="1300480">
              <a:defRPr b="0" sz="2300">
                <a:uFill>
                  <a:solidFill>
                    <a:srgbClr val="000000"/>
                  </a:solidFill>
                </a:uFill>
                <a:latin typeface="Calibri"/>
                <a:ea typeface="Calibri"/>
                <a:cs typeface="Calibri"/>
                <a:sym typeface="Calibri"/>
              </a:defRPr>
            </a:lvl1pPr>
          </a:lstStyle>
          <a:p>
            <a:pPr/>
            <a:r>
              <a:t>The dressing gown was draped to cover the figure beneath, giving an ambiguous and stylised appearance to the work.</a:t>
            </a:r>
          </a:p>
        </p:txBody>
      </p:sp>
      <p:pic>
        <p:nvPicPr>
          <p:cNvPr id="160" name="Image" descr="Image"/>
          <p:cNvPicPr>
            <a:picLocks noChangeAspect="1"/>
          </p:cNvPicPr>
          <p:nvPr/>
        </p:nvPicPr>
        <p:blipFill>
          <a:blip r:embed="rId2">
            <a:extLst/>
          </a:blip>
          <a:stretch>
            <a:fillRect/>
          </a:stretch>
        </p:blipFill>
        <p:spPr>
          <a:xfrm>
            <a:off x="7662588" y="2818600"/>
            <a:ext cx="5318303" cy="7079991"/>
          </a:xfrm>
          <a:prstGeom prst="rect">
            <a:avLst/>
          </a:prstGeom>
          <a:ln w="12700">
            <a:miter lim="400000"/>
          </a:ln>
        </p:spPr>
      </p:pic>
      <p:sp>
        <p:nvSpPr>
          <p:cNvPr id="161" name="A plaster replica of the completed sculpture was exhibited at the 1898 Salon and scandalised both public and critics. Nicknamed the snowman, it was described as a block of salt caught in a shower of rain."/>
          <p:cNvSpPr txBox="1"/>
          <p:nvPr/>
        </p:nvSpPr>
        <p:spPr>
          <a:xfrm>
            <a:off x="109768" y="3166307"/>
            <a:ext cx="7469018" cy="14691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p>
            <a:pPr algn="l" defTabSz="1300480">
              <a:defRPr b="0" sz="2300">
                <a:uFill>
                  <a:solidFill>
                    <a:srgbClr val="000000"/>
                  </a:solidFill>
                </a:uFill>
                <a:latin typeface="Calibri"/>
                <a:ea typeface="Calibri"/>
                <a:cs typeface="Calibri"/>
                <a:sym typeface="Calibri"/>
              </a:defRPr>
            </a:pPr>
            <a:r>
              <a:t>A plaster replica of the completed sculpture was exhibited at the 1898 Salon and scandalised both public and critics. Nicknamed </a:t>
            </a:r>
            <a:r>
              <a:rPr i="1"/>
              <a:t>the snowman</a:t>
            </a:r>
            <a:r>
              <a:t>, it was described as </a:t>
            </a:r>
            <a:r>
              <a:rPr i="1"/>
              <a:t>a block of salt caught in a shower of rain.</a:t>
            </a:r>
          </a:p>
        </p:txBody>
      </p:sp>
      <p:sp>
        <p:nvSpPr>
          <p:cNvPr id="162" name="Rodin’s commissioners refused to accept the work as it wasn’t a realistic depiction of the writer and it broke with the conventions of what a commemorative sculpture was. Rodin returned the money paid to him for his work and it was only after his death that a bronze cast was made of the plaster original."/>
          <p:cNvSpPr txBox="1"/>
          <p:nvPr/>
        </p:nvSpPr>
        <p:spPr>
          <a:xfrm>
            <a:off x="109768" y="4866723"/>
            <a:ext cx="7469018" cy="21549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lvl1pPr algn="l" defTabSz="1300480">
              <a:defRPr b="0" sz="2300">
                <a:uFill>
                  <a:solidFill>
                    <a:srgbClr val="000000"/>
                  </a:solidFill>
                </a:uFill>
                <a:latin typeface="Calibri"/>
                <a:ea typeface="Calibri"/>
                <a:cs typeface="Calibri"/>
                <a:sym typeface="Calibri"/>
              </a:defRPr>
            </a:lvl1pPr>
          </a:lstStyle>
          <a:p>
            <a:pPr/>
            <a:r>
              <a:t>Rodin’s commissioners refused to accept the work as it wasn’t a realistic depiction of the writer and it broke with the conventions of what a commemorative sculpture was. Rodin returned the money paid to him for his work and it was only after his death that a bronze cast was made of the plaster original.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5"/>
      <p:bldP build="whole" bldLvl="1" animBg="1" rev="0" advAuto="0" spid="157" grpId="1"/>
      <p:bldP build="whole" bldLvl="1" animBg="1" rev="0" advAuto="0" spid="162" grpId="6"/>
      <p:bldP build="whole" bldLvl="1" animBg="1" rev="0" advAuto="0" spid="158" grpId="2"/>
      <p:bldP build="whole" bldLvl="1" animBg="1" rev="0" advAuto="0" spid="159" grpId="4"/>
      <p:bldP build="whole" bldLvl="1" animBg="1" rev="0" advAuto="0" spid="160"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extLst/>
          </a:blip>
          <a:stretch>
            <a:fillRect/>
          </a:stretch>
        </p:blipFill>
        <p:spPr>
          <a:xfrm>
            <a:off x="610431" y="481837"/>
            <a:ext cx="6602761" cy="8789926"/>
          </a:xfrm>
          <a:prstGeom prst="rect">
            <a:avLst/>
          </a:prstGeom>
          <a:ln w="12700">
            <a:miter lim="400000"/>
          </a:ln>
        </p:spPr>
      </p:pic>
      <p:pic>
        <p:nvPicPr>
          <p:cNvPr id="165" name="Image" descr="Image"/>
          <p:cNvPicPr>
            <a:picLocks noChangeAspect="1"/>
          </p:cNvPicPr>
          <p:nvPr/>
        </p:nvPicPr>
        <p:blipFill>
          <a:blip r:embed="rId3">
            <a:extLst/>
          </a:blip>
          <a:stretch>
            <a:fillRect/>
          </a:stretch>
        </p:blipFill>
        <p:spPr>
          <a:xfrm>
            <a:off x="7677315" y="481837"/>
            <a:ext cx="4766827" cy="878992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8" name="Image" descr="Image"/>
          <p:cNvPicPr>
            <a:picLocks noChangeAspect="1"/>
          </p:cNvPicPr>
          <p:nvPr/>
        </p:nvPicPr>
        <p:blipFill>
          <a:blip r:embed="rId2">
            <a:extLst/>
          </a:blip>
          <a:stretch>
            <a:fillRect/>
          </a:stretch>
        </p:blipFill>
        <p:spPr>
          <a:xfrm>
            <a:off x="5352020" y="1315171"/>
            <a:ext cx="7523715" cy="7123258"/>
          </a:xfrm>
          <a:prstGeom prst="rect">
            <a:avLst/>
          </a:prstGeom>
          <a:ln w="12700">
            <a:miter lim="400000"/>
          </a:ln>
        </p:spPr>
      </p:pic>
      <p:sp>
        <p:nvSpPr>
          <p:cNvPr id="169" name="Rodin: There was only one way to evoke my subject: I had to show Balzac in his study, breathless, hair in disorder, eyes lost in a dream; a genius who in his little room reconstructs a whole society piece by piece in order to bring it to tumultuous life.. who never rests, turns night into day, drives himself vainly to fill the holes left by his debts..."/>
          <p:cNvSpPr txBox="1"/>
          <p:nvPr/>
        </p:nvSpPr>
        <p:spPr>
          <a:xfrm>
            <a:off x="83393" y="1402982"/>
            <a:ext cx="5096618" cy="46695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p>
            <a:pPr algn="l" defTabSz="1300480">
              <a:defRPr b="0" sz="2600">
                <a:uFill>
                  <a:solidFill>
                    <a:srgbClr val="000000"/>
                  </a:solidFill>
                </a:uFill>
                <a:latin typeface="Calibri"/>
                <a:ea typeface="Calibri"/>
                <a:cs typeface="Calibri"/>
                <a:sym typeface="Calibri"/>
              </a:defRPr>
            </a:pPr>
            <a:r>
              <a:t>Rodin: </a:t>
            </a:r>
            <a:r>
              <a:rPr i="1"/>
              <a:t>There was only one way to evoke my subject: I had to show Balzac in his study, breathless, hair in disorder, eyes lost in a dream; a genius who in his little room reconstructs a whole society piece by piece in order to bring it to tumultuous life.. who never rests, turns night into day, drives himself vainly to fill the holes left by his debts...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extLst/>
          </a:blip>
          <a:stretch>
            <a:fillRect/>
          </a:stretch>
        </p:blipFill>
        <p:spPr>
          <a:xfrm>
            <a:off x="54750" y="1267671"/>
            <a:ext cx="3197015" cy="4253654"/>
          </a:xfrm>
          <a:prstGeom prst="rect">
            <a:avLst/>
          </a:prstGeom>
          <a:ln w="12700">
            <a:miter lim="400000"/>
          </a:ln>
        </p:spPr>
      </p:pic>
      <p:pic>
        <p:nvPicPr>
          <p:cNvPr id="172" name="Image" descr="Image"/>
          <p:cNvPicPr>
            <a:picLocks noChangeAspect="1"/>
          </p:cNvPicPr>
          <p:nvPr/>
        </p:nvPicPr>
        <p:blipFill>
          <a:blip r:embed="rId3">
            <a:extLst/>
          </a:blip>
          <a:stretch>
            <a:fillRect/>
          </a:stretch>
        </p:blipFill>
        <p:spPr>
          <a:xfrm>
            <a:off x="3301638" y="1267671"/>
            <a:ext cx="3087953" cy="4253654"/>
          </a:xfrm>
          <a:prstGeom prst="rect">
            <a:avLst/>
          </a:prstGeom>
          <a:ln w="12700">
            <a:miter lim="400000"/>
          </a:ln>
        </p:spPr>
      </p:pic>
      <p:pic>
        <p:nvPicPr>
          <p:cNvPr id="173" name="Image" descr="Image"/>
          <p:cNvPicPr>
            <a:picLocks noChangeAspect="1"/>
          </p:cNvPicPr>
          <p:nvPr/>
        </p:nvPicPr>
        <p:blipFill>
          <a:blip r:embed="rId4">
            <a:extLst/>
          </a:blip>
          <a:stretch>
            <a:fillRect/>
          </a:stretch>
        </p:blipFill>
        <p:spPr>
          <a:xfrm>
            <a:off x="6471073" y="1267671"/>
            <a:ext cx="3194395" cy="4253654"/>
          </a:xfrm>
          <a:prstGeom prst="rect">
            <a:avLst/>
          </a:prstGeom>
          <a:ln w="12700">
            <a:miter lim="400000"/>
          </a:ln>
        </p:spPr>
      </p:pic>
      <p:pic>
        <p:nvPicPr>
          <p:cNvPr id="174" name="Image" descr="Image"/>
          <p:cNvPicPr>
            <a:picLocks noChangeAspect="1"/>
          </p:cNvPicPr>
          <p:nvPr/>
        </p:nvPicPr>
        <p:blipFill>
          <a:blip r:embed="rId5">
            <a:extLst/>
          </a:blip>
          <a:stretch>
            <a:fillRect/>
          </a:stretch>
        </p:blipFill>
        <p:spPr>
          <a:xfrm>
            <a:off x="9757778" y="1267671"/>
            <a:ext cx="3186259" cy="4253654"/>
          </a:xfrm>
          <a:prstGeom prst="rect">
            <a:avLst/>
          </a:prstGeom>
          <a:ln w="12700">
            <a:miter lim="400000"/>
          </a:ln>
        </p:spPr>
      </p:pic>
      <p:sp>
        <p:nvSpPr>
          <p:cNvPr id="175" name="Various working versions of the subject by Rodin"/>
          <p:cNvSpPr txBox="1"/>
          <p:nvPr/>
        </p:nvSpPr>
        <p:spPr>
          <a:xfrm>
            <a:off x="149126" y="353963"/>
            <a:ext cx="10682230" cy="5420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lvl1pPr algn="l" defTabSz="1300480">
              <a:defRPr b="0" sz="3000">
                <a:uFill>
                  <a:solidFill>
                    <a:srgbClr val="000000"/>
                  </a:solidFill>
                </a:uFill>
                <a:latin typeface="Calibri"/>
                <a:ea typeface="Calibri"/>
                <a:cs typeface="Calibri"/>
                <a:sym typeface="Calibri"/>
              </a:defRPr>
            </a:lvl1pPr>
          </a:lstStyle>
          <a:p>
            <a:pPr/>
            <a:r>
              <a:t>Various working versions of the subject by Rodin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7" name="https://upload.wikimedia.org/wikipedia/commons/5/58/Monument_to_Balzac.jpg" descr="https://upload.wikimedia.org/wikipedia/commons/5/58/Monument_to_Balzac.jpg"/>
          <p:cNvPicPr>
            <a:picLocks noChangeAspect="1"/>
          </p:cNvPicPr>
          <p:nvPr/>
        </p:nvPicPr>
        <p:blipFill>
          <a:blip r:embed="rId2">
            <a:extLst/>
          </a:blip>
          <a:stretch>
            <a:fillRect/>
          </a:stretch>
        </p:blipFill>
        <p:spPr>
          <a:xfrm>
            <a:off x="1200367" y="1219199"/>
            <a:ext cx="5654103" cy="8481154"/>
          </a:xfrm>
          <a:prstGeom prst="rect">
            <a:avLst/>
          </a:prstGeom>
          <a:ln w="12700">
            <a:miter lim="400000"/>
          </a:ln>
        </p:spPr>
      </p:pic>
      <p:pic>
        <p:nvPicPr>
          <p:cNvPr id="178" name="https://upload.wikimedia.org/wikipedia/commons/thumb/6/68/Statue_of_BALZAC%2C_made_by_RODIN%2C_Paris.jpg/800px-Statue_of_BALZAC%2C_made_by_RODIN%2C_Paris.jpg" descr="https://upload.wikimedia.org/wikipedia/commons/thumb/6/68/Statue_of_BALZAC%2C_made_by_RODIN%2C_Paris.jpg/800px-Statue_of_BALZAC%2C_made_by_RODIN%2C_Paris.jpg"/>
          <p:cNvPicPr>
            <a:picLocks noChangeAspect="1"/>
          </p:cNvPicPr>
          <p:nvPr/>
        </p:nvPicPr>
        <p:blipFill>
          <a:blip r:embed="rId3">
            <a:extLst/>
          </a:blip>
          <a:srcRect l="34381" t="0" r="33651" b="0"/>
          <a:stretch>
            <a:fillRect/>
          </a:stretch>
        </p:blipFill>
        <p:spPr>
          <a:xfrm>
            <a:off x="7942757" y="1215594"/>
            <a:ext cx="3617939" cy="8488330"/>
          </a:xfrm>
          <a:prstGeom prst="rect">
            <a:avLst/>
          </a:prstGeom>
          <a:ln w="12700">
            <a:miter lim="400000"/>
          </a:ln>
        </p:spPr>
      </p:pic>
      <p:sp>
        <p:nvSpPr>
          <p:cNvPr id="179" name="Bronze replicas, cast in the 20th Century, after the death of Rodin"/>
          <p:cNvSpPr txBox="1"/>
          <p:nvPr/>
        </p:nvSpPr>
        <p:spPr>
          <a:xfrm>
            <a:off x="259504" y="333925"/>
            <a:ext cx="12485792" cy="4658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lvl1pPr algn="l" defTabSz="1300480">
              <a:defRPr b="0" sz="2500">
                <a:uFill>
                  <a:solidFill>
                    <a:srgbClr val="000000"/>
                  </a:solidFill>
                </a:uFill>
                <a:latin typeface="Calibri"/>
                <a:ea typeface="Calibri"/>
                <a:cs typeface="Calibri"/>
                <a:sym typeface="Calibri"/>
              </a:defRPr>
            </a:lvl1pPr>
          </a:lstStyle>
          <a:p>
            <a:pPr/>
            <a:r>
              <a:t>Bronze replicas, cast in the 20th Century, after the death of Rodin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2" name="Image" descr="Image"/>
          <p:cNvPicPr>
            <a:picLocks noChangeAspect="1"/>
          </p:cNvPicPr>
          <p:nvPr/>
        </p:nvPicPr>
        <p:blipFill>
          <a:blip r:embed="rId2">
            <a:extLst/>
          </a:blip>
          <a:stretch>
            <a:fillRect/>
          </a:stretch>
        </p:blipFill>
        <p:spPr>
          <a:xfrm>
            <a:off x="5352020" y="1315171"/>
            <a:ext cx="7523715" cy="7123258"/>
          </a:xfrm>
          <a:prstGeom prst="rect">
            <a:avLst/>
          </a:prstGeom>
          <a:ln w="12700">
            <a:miter lim="400000"/>
          </a:ln>
        </p:spPr>
      </p:pic>
      <p:sp>
        <p:nvSpPr>
          <p:cNvPr id="183" name="Remember: You will only discuss the plaster version of the work, do NOT discuss/use the bronze version to answer questions as this was created after our timeframe"/>
          <p:cNvSpPr txBox="1"/>
          <p:nvPr/>
        </p:nvSpPr>
        <p:spPr>
          <a:xfrm>
            <a:off x="83393" y="200716"/>
            <a:ext cx="12838014" cy="8341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p>
            <a:pPr algn="l" defTabSz="1300480">
              <a:defRPr b="0" sz="2500">
                <a:uFill>
                  <a:solidFill>
                    <a:srgbClr val="000000"/>
                  </a:solidFill>
                </a:uFill>
                <a:latin typeface="Calibri"/>
                <a:ea typeface="Calibri"/>
                <a:cs typeface="Calibri"/>
                <a:sym typeface="Calibri"/>
              </a:defRPr>
            </a:pPr>
            <a:r>
              <a:t>Remember: You will only discuss the plaster version of the work, do </a:t>
            </a:r>
            <a:r>
              <a:rPr b="1">
                <a:solidFill>
                  <a:srgbClr val="ED0704"/>
                </a:solidFill>
              </a:rPr>
              <a:t>NOT</a:t>
            </a:r>
            <a:r>
              <a:t> discuss/use the bronze version to answer questions as this was created after our timeframe</a:t>
            </a:r>
          </a:p>
        </p:txBody>
      </p:sp>
      <p:sp>
        <p:nvSpPr>
          <p:cNvPr id="184" name="Rodin is our SPECIFIED SCULPTOR"/>
          <p:cNvSpPr txBox="1"/>
          <p:nvPr/>
        </p:nvSpPr>
        <p:spPr>
          <a:xfrm>
            <a:off x="100326" y="1307309"/>
            <a:ext cx="5146228" cy="4785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spAutoFit/>
          </a:bodyPr>
          <a:lstStyle/>
          <a:p>
            <a:pPr algn="l" defTabSz="1300480">
              <a:defRPr b="0" sz="2600">
                <a:uFill>
                  <a:solidFill>
                    <a:srgbClr val="000000"/>
                  </a:solidFill>
                </a:uFill>
                <a:latin typeface="Calibri"/>
                <a:ea typeface="Calibri"/>
                <a:cs typeface="Calibri"/>
                <a:sym typeface="Calibri"/>
              </a:defRPr>
            </a:pPr>
            <a:r>
              <a:t>Rodin is our </a:t>
            </a:r>
            <a:r>
              <a:rPr b="1">
                <a:solidFill>
                  <a:srgbClr val="ED1109"/>
                </a:solidFill>
              </a:rPr>
              <a:t>SPECIFIED SCULPTOR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