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7"/>
  </p:notesMasterIdLst>
  <p:sldIdLst>
    <p:sldId id="257" r:id="rId2"/>
    <p:sldId id="258" r:id="rId3"/>
    <p:sldId id="276" r:id="rId4"/>
    <p:sldId id="259" r:id="rId5"/>
    <p:sldId id="261" r:id="rId6"/>
    <p:sldId id="277" r:id="rId7"/>
    <p:sldId id="262" r:id="rId8"/>
    <p:sldId id="263" r:id="rId9"/>
    <p:sldId id="264" r:id="rId10"/>
    <p:sldId id="278" r:id="rId11"/>
    <p:sldId id="279" r:id="rId12"/>
    <p:sldId id="280" r:id="rId13"/>
    <p:sldId id="281" r:id="rId14"/>
    <p:sldId id="282" r:id="rId15"/>
    <p:sldId id="266" r:id="rId16"/>
    <p:sldId id="268" r:id="rId17"/>
    <p:sldId id="269" r:id="rId18"/>
    <p:sldId id="267" r:id="rId19"/>
    <p:sldId id="283" r:id="rId20"/>
    <p:sldId id="270" r:id="rId21"/>
    <p:sldId id="271" r:id="rId22"/>
    <p:sldId id="285" r:id="rId23"/>
    <p:sldId id="275" r:id="rId24"/>
    <p:sldId id="272" r:id="rId25"/>
    <p:sldId id="27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FC6798-FF0D-4F3A-B7C0-0771B33F5B49}" type="datetimeFigureOut">
              <a:rPr lang="en-GB" smtClean="0"/>
              <a:t>07/11/2018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967B05-72D2-47CD-A334-99DDBDF50978}" type="slidenum">
              <a:rPr lang="en-GB" smtClean="0"/>
              <a:t>‹#›</a:t>
            </a:fld>
            <a:endParaRPr lang="en-GB"/>
          </a:p>
        </p:txBody>
      </p:sp>
    </p:spTree>
    <p:extLst>
      <p:ext uri="{BB962C8B-B14F-4D97-AF65-F5344CB8AC3E}">
        <p14:creationId xmlns:p14="http://schemas.microsoft.com/office/powerpoint/2010/main" val="68452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888077-D1DC-4C72-88E6-26918D685B2F}" type="slidenum">
              <a:rPr lang="en-GB" altLang="en-US" smtClean="0"/>
              <a:pPr>
                <a:spcBef>
                  <a:spcPct val="0"/>
                </a:spcBef>
              </a:pPr>
              <a:t>5</a:t>
            </a:fld>
            <a:endParaRPr lang="en-GB" alt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847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676744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598170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5" name="Footer Placeholder 4"/>
          <p:cNvSpPr>
            <a:spLocks noGrp="1"/>
          </p:cNvSpPr>
          <p:nvPr>
            <p:ph type="ftr" sz="quarter" idx="11"/>
          </p:nvPr>
        </p:nvSpPr>
        <p:spPr>
          <a:xfrm>
            <a:off x="3776135" y="6422854"/>
            <a:ext cx="4279669" cy="365125"/>
          </a:xfrm>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8073048" y="6422854"/>
            <a:ext cx="879759" cy="365125"/>
          </a:xfrm>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775380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0672860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24400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2022547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62383196"/>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7128857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1629753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3385918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E9684-3476-6545-8545-C6A9B918635D}" type="datetimeFigureOut">
              <a:rPr lang="en-US" smtClean="0">
                <a:solidFill>
                  <a:prstClr val="black">
                    <a:tint val="75000"/>
                  </a:prstClr>
                </a:solidFill>
              </a:rPr>
              <a:pPr/>
              <a:t>11/7/2018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30233192"/>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defTabSz="457200"/>
            <a:fld id="{FE2E9684-3476-6545-8545-C6A9B918635D}" type="datetimeFigureOut">
              <a:rPr lang="en-US" smtClean="0">
                <a:solidFill>
                  <a:prstClr val="black">
                    <a:tint val="75000"/>
                  </a:prstClr>
                </a:solidFill>
              </a:rPr>
              <a:pPr defTabSz="457200"/>
              <a:t>11/7/2018</a:t>
            </a:fld>
            <a:endParaRPr lang="en-GB">
              <a:solidFill>
                <a:prstClr val="black">
                  <a:tint val="75000"/>
                </a:prstClr>
              </a:solidFill>
            </a:endParaRP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defTabSz="457200"/>
            <a:endParaRPr lang="en-GB">
              <a:solidFill>
                <a:prstClr val="black">
                  <a:tint val="75000"/>
                </a:prstClr>
              </a:solidFill>
            </a:endParaRP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defTabSz="457200"/>
            <a:fld id="{ED98DE7D-EF01-054A-82D0-6ACA09422688}" type="slidenum">
              <a:rPr lang="en-GB" smtClean="0">
                <a:solidFill>
                  <a:prstClr val="black">
                    <a:tint val="75000"/>
                  </a:prstClr>
                </a:solidFill>
              </a:rPr>
              <a:pPr defTabSz="457200"/>
              <a:t>‹#›</a:t>
            </a:fld>
            <a:endParaRPr lang="en-GB">
              <a:solidFill>
                <a:prstClr val="black">
                  <a:tint val="75000"/>
                </a:prstClr>
              </a:solidFill>
            </a:endParaRPr>
          </a:p>
        </p:txBody>
      </p:sp>
    </p:spTree>
    <p:extLst>
      <p:ext uri="{BB962C8B-B14F-4D97-AF65-F5344CB8AC3E}">
        <p14:creationId xmlns:p14="http://schemas.microsoft.com/office/powerpoint/2010/main" val="278383724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uk/url?sa=i&amp;rct=j&amp;q=&amp;esrc=s&amp;frm=1&amp;source=images&amp;cd=&amp;cad=rja&amp;docid=d2yeNv9hYVF2aM&amp;tbnid=tOQ5Bhi68ZJlyM:&amp;ved=0CAUQjRw&amp;url=http://thecanarynews.com/benefit-fraud-no-excuses-for-stealing-from-the-taxpayer/&amp;ei=DUHZUpuUN8ek0QWa6oHoBw&amp;bvm=bv.59568121,d.d2k&amp;psig=AFQjCNGmbK5QGhq1Z3OKaZyyqa_ZT3KEug&amp;ust=13900560665597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8064" y="689554"/>
            <a:ext cx="9695872" cy="1470025"/>
          </a:xfrm>
        </p:spPr>
        <p:txBody>
          <a:bodyPr>
            <a:noAutofit/>
          </a:bodyPr>
          <a:lstStyle/>
          <a:p>
            <a:r>
              <a:rPr lang="en-GB" sz="5400" dirty="0">
                <a:solidFill>
                  <a:schemeClr val="bg1"/>
                </a:solidFill>
                <a:latin typeface="Rockwell" pitchFamily="18" charset="0"/>
              </a:rPr>
              <a:t>Social patterns  of </a:t>
            </a:r>
            <a:r>
              <a:rPr lang="en-GB" sz="5400" b="1" dirty="0">
                <a:solidFill>
                  <a:schemeClr val="bg1"/>
                </a:solidFill>
                <a:latin typeface="Century Gothic" pitchFamily="34" charset="0"/>
              </a:rPr>
              <a:t>crime</a:t>
            </a:r>
          </a:p>
        </p:txBody>
      </p:sp>
      <p:sp>
        <p:nvSpPr>
          <p:cNvPr id="3" name="Subtitle 2"/>
          <p:cNvSpPr>
            <a:spLocks noGrp="1"/>
          </p:cNvSpPr>
          <p:nvPr>
            <p:ph type="subTitle" idx="1"/>
          </p:nvPr>
        </p:nvSpPr>
        <p:spPr>
          <a:xfrm>
            <a:off x="515838" y="2060272"/>
            <a:ext cx="2820994" cy="1752600"/>
          </a:xfrm>
        </p:spPr>
        <p:txBody>
          <a:bodyPr>
            <a:noAutofit/>
          </a:bodyPr>
          <a:lstStyle/>
          <a:p>
            <a:pPr algn="l"/>
            <a:endParaRPr lang="en-GB" sz="3600" dirty="0">
              <a:solidFill>
                <a:schemeClr val="bg1"/>
              </a:solidFill>
              <a:latin typeface="Segoe Print" pitchFamily="2" charset="0"/>
            </a:endParaRPr>
          </a:p>
          <a:p>
            <a:pPr algn="l"/>
            <a:r>
              <a:rPr lang="en-GB" sz="3600" dirty="0">
                <a:solidFill>
                  <a:schemeClr val="bg1"/>
                </a:solidFill>
                <a:latin typeface="Segoe Print" pitchFamily="2" charset="0"/>
              </a:rPr>
              <a:t>Gender and crime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048" t="36310" r="43976" b="20040"/>
          <a:stretch/>
        </p:blipFill>
        <p:spPr bwMode="auto">
          <a:xfrm>
            <a:off x="4429276" y="2772230"/>
            <a:ext cx="6198620" cy="31931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383831202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5"/>
          <p:cNvSpPr txBox="1">
            <a:spLocks noChangeArrowheads="1"/>
          </p:cNvSpPr>
          <p:nvPr/>
        </p:nvSpPr>
        <p:spPr bwMode="auto">
          <a:xfrm>
            <a:off x="564214" y="1968456"/>
            <a:ext cx="8015389"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600" u="sng" dirty="0">
                <a:solidFill>
                  <a:srgbClr val="0000FF"/>
                </a:solidFill>
              </a:rPr>
              <a:t>Leniency towards female offenders: the 'chivalry’ thesis</a:t>
            </a:r>
            <a:r>
              <a:rPr lang="en-GB" altLang="en-US" sz="2400" dirty="0"/>
              <a:t> </a:t>
            </a:r>
            <a:r>
              <a:rPr lang="en-GB" altLang="en-US" sz="2400" dirty="0"/>
              <a:t>(p.24 booklet)</a:t>
            </a:r>
            <a:endParaRPr lang="en-GB" altLang="en-US" sz="2400" dirty="0"/>
          </a:p>
          <a:p>
            <a:pPr eaLnBrk="1" hangingPunct="1">
              <a:buFont typeface="Wingdings" panose="05000000000000000000" pitchFamily="2" charset="2"/>
              <a:buChar char="n"/>
            </a:pPr>
            <a:r>
              <a:rPr lang="en-GB" altLang="en-US" sz="2200" dirty="0">
                <a:solidFill>
                  <a:srgbClr val="FF0066"/>
                </a:solidFill>
              </a:rPr>
              <a:t>Campbell</a:t>
            </a:r>
            <a:r>
              <a:rPr lang="en-GB" altLang="en-US" sz="2200" dirty="0"/>
              <a:t> (1981) conducted a self‑report study  and found that:</a:t>
            </a:r>
          </a:p>
          <a:p>
            <a:pPr eaLnBrk="1" hangingPunct="1"/>
            <a:r>
              <a:rPr lang="en-GB" altLang="en-US" sz="2200" dirty="0"/>
              <a:t>1   Female suspects were more likely than male suspects to be cautioned rather than prosecuted.</a:t>
            </a:r>
          </a:p>
          <a:p>
            <a:pPr eaLnBrk="1" hangingPunct="1"/>
            <a:r>
              <a:rPr lang="en-GB" altLang="en-US" sz="2200" dirty="0"/>
              <a:t>2   The rate of male: female juvenile offending was 1.33: 1.0 rather than the official figure of 8.95: 1.0. </a:t>
            </a:r>
          </a:p>
          <a:p>
            <a:pPr eaLnBrk="1" hangingPunct="1">
              <a:buFont typeface="Wingdings" panose="05000000000000000000" pitchFamily="2" charset="2"/>
              <a:buChar char="n"/>
            </a:pPr>
            <a:r>
              <a:rPr lang="en-GB" altLang="en-US" sz="2200" dirty="0">
                <a:solidFill>
                  <a:srgbClr val="FF0066"/>
                </a:solidFill>
              </a:rPr>
              <a:t>Hood</a:t>
            </a:r>
            <a:r>
              <a:rPr lang="en-GB" altLang="en-US" sz="2200" dirty="0"/>
              <a:t> (1989) compared the sentencing of men and women and found that men were more likely to be given custodial sentences than women</a:t>
            </a:r>
            <a:r>
              <a:rPr lang="en-GB" altLang="en-US" sz="2200" dirty="0" smtClean="0"/>
              <a:t>.</a:t>
            </a:r>
            <a:endParaRPr lang="en-GB" altLang="en-US" sz="2200" dirty="0"/>
          </a:p>
        </p:txBody>
      </p:sp>
      <p:pic>
        <p:nvPicPr>
          <p:cNvPr id="9223" name="Picture 7" descr="1849645"/>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8579603" y="1844676"/>
            <a:ext cx="1989973" cy="3456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The chivalry thesis</a:t>
            </a:r>
            <a:endParaRPr lang="en-GB" dirty="0"/>
          </a:p>
        </p:txBody>
      </p:sp>
    </p:spTree>
    <p:extLst>
      <p:ext uri="{BB962C8B-B14F-4D97-AF65-F5344CB8AC3E}">
        <p14:creationId xmlns:p14="http://schemas.microsoft.com/office/powerpoint/2010/main" val="3015947523"/>
      </p:ext>
    </p:extLst>
  </p:cSld>
  <p:clrMapOvr>
    <a:masterClrMapping/>
  </p:clrMapOvr>
  <p:transition spd="slow">
    <p:sndAc>
      <p:stSnd>
        <p:snd r:embed="rId2" name="av006guita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 calcmode="lin" valueType="num">
                                      <p:cBhvr>
                                        <p:cTn id="7" dur="1000" fill="hold"/>
                                        <p:tgtEl>
                                          <p:spTgt spid="922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22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22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221">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9221">
                                            <p:txEl>
                                              <p:pRg st="1" end="1"/>
                                            </p:txEl>
                                          </p:spTgt>
                                        </p:tgtEl>
                                        <p:attrNameLst>
                                          <p:attrName>style.visibility</p:attrName>
                                        </p:attrNameLst>
                                      </p:cBhvr>
                                      <p:to>
                                        <p:strVal val="visible"/>
                                      </p:to>
                                    </p:set>
                                    <p:anim calcmode="lin" valueType="num">
                                      <p:cBhvr>
                                        <p:cTn id="13" dur="1000" fill="hold"/>
                                        <p:tgtEl>
                                          <p:spTgt spid="922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9221">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922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9221">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9221">
                                            <p:txEl>
                                              <p:pRg st="2" end="2"/>
                                            </p:txEl>
                                          </p:spTgt>
                                        </p:tgtEl>
                                        <p:attrNameLst>
                                          <p:attrName>style.visibility</p:attrName>
                                        </p:attrNameLst>
                                      </p:cBhvr>
                                      <p:to>
                                        <p:strVal val="visible"/>
                                      </p:to>
                                    </p:set>
                                    <p:anim calcmode="lin" valueType="num">
                                      <p:cBhvr>
                                        <p:cTn id="19" dur="1000" fill="hold"/>
                                        <p:tgtEl>
                                          <p:spTgt spid="9221">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9221">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922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9221">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9221">
                                            <p:txEl>
                                              <p:pRg st="3" end="3"/>
                                            </p:txEl>
                                          </p:spTgt>
                                        </p:tgtEl>
                                        <p:attrNameLst>
                                          <p:attrName>style.visibility</p:attrName>
                                        </p:attrNameLst>
                                      </p:cBhvr>
                                      <p:to>
                                        <p:strVal val="visible"/>
                                      </p:to>
                                    </p:set>
                                    <p:anim calcmode="lin" valueType="num">
                                      <p:cBhvr>
                                        <p:cTn id="25" dur="1000" fill="hold"/>
                                        <p:tgtEl>
                                          <p:spTgt spid="9221">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9221">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922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9221">
                                            <p:txEl>
                                              <p:pRg st="3" end="3"/>
                                            </p:txEl>
                                          </p:spTgt>
                                        </p:tgtEl>
                                        <p:attrNameLst>
                                          <p:attrName>ppt_y</p:attrName>
                                        </p:attrNameLst>
                                      </p:cBhvr>
                                      <p:tavLst>
                                        <p:tav tm="0" fmla="#ppt_y+(sin(-2*pi*(1-$))*-#ppt_x+cos(-2*pi*(1-$))*(1-#ppt_y))*(1-$)">
                                          <p:val>
                                            <p:fltVal val="0"/>
                                          </p:val>
                                        </p:tav>
                                        <p:tav tm="100000">
                                          <p:val>
                                            <p:fltVal val="1"/>
                                          </p:val>
                                        </p:tav>
                                      </p:tavLst>
                                    </p:anim>
                                  </p:childTnLst>
                                </p:cTn>
                              </p:par>
                              <p:par>
                                <p:cTn id="29" presetID="51" presetClass="entr" presetSubtype="0" fill="hold" nodeType="withEffect">
                                  <p:stCondLst>
                                    <p:cond delay="0"/>
                                  </p:stCondLst>
                                  <p:childTnLst>
                                    <p:set>
                                      <p:cBhvr>
                                        <p:cTn id="30" dur="1" fill="hold">
                                          <p:stCondLst>
                                            <p:cond delay="0"/>
                                          </p:stCondLst>
                                        </p:cTn>
                                        <p:tgtEl>
                                          <p:spTgt spid="9221">
                                            <p:txEl>
                                              <p:pRg st="4" end="4"/>
                                            </p:txEl>
                                          </p:spTgt>
                                        </p:tgtEl>
                                        <p:attrNameLst>
                                          <p:attrName>style.visibility</p:attrName>
                                        </p:attrNameLst>
                                      </p:cBhvr>
                                      <p:to>
                                        <p:strVal val="visible"/>
                                      </p:to>
                                    </p:set>
                                    <p:animEffect transition="in" filter="fade">
                                      <p:cBhvr>
                                        <p:cTn id="31" dur="770" decel="100000"/>
                                        <p:tgtEl>
                                          <p:spTgt spid="9221">
                                            <p:txEl>
                                              <p:pRg st="4" end="4"/>
                                            </p:txEl>
                                          </p:spTgt>
                                        </p:tgtEl>
                                      </p:cBhvr>
                                    </p:animEffect>
                                    <p:animScale>
                                      <p:cBhvr>
                                        <p:cTn id="32" dur="770" decel="100000"/>
                                        <p:tgtEl>
                                          <p:spTgt spid="9221">
                                            <p:txEl>
                                              <p:pRg st="4" end="4"/>
                                            </p:txEl>
                                          </p:spTgt>
                                        </p:tgtEl>
                                      </p:cBhvr>
                                      <p:from x="10000" y="10000"/>
                                      <p:to x="200000" y="450000"/>
                                    </p:animScale>
                                    <p:animScale>
                                      <p:cBhvr>
                                        <p:cTn id="33" dur="1230" accel="100000" fill="hold">
                                          <p:stCondLst>
                                            <p:cond delay="770"/>
                                          </p:stCondLst>
                                        </p:cTn>
                                        <p:tgtEl>
                                          <p:spTgt spid="9221">
                                            <p:txEl>
                                              <p:pRg st="4" end="4"/>
                                            </p:txEl>
                                          </p:spTgt>
                                        </p:tgtEl>
                                      </p:cBhvr>
                                      <p:from x="200000" y="450000"/>
                                      <p:to x="100000" y="100000"/>
                                    </p:animScale>
                                    <p:set>
                                      <p:cBhvr>
                                        <p:cTn id="34" dur="770" fill="hold"/>
                                        <p:tgtEl>
                                          <p:spTgt spid="9221">
                                            <p:txEl>
                                              <p:pRg st="4" end="4"/>
                                            </p:txEl>
                                          </p:spTgt>
                                        </p:tgtEl>
                                        <p:attrNameLst>
                                          <p:attrName>ppt_x</p:attrName>
                                        </p:attrNameLst>
                                      </p:cBhvr>
                                      <p:to>
                                        <p:strVal val="(0.5)"/>
                                      </p:to>
                                    </p:set>
                                    <p:anim from="(0.5)" to="(#ppt_x)" calcmode="lin" valueType="num">
                                      <p:cBhvr>
                                        <p:cTn id="35" dur="1230" accel="100000" fill="hold">
                                          <p:stCondLst>
                                            <p:cond delay="770"/>
                                          </p:stCondLst>
                                        </p:cTn>
                                        <p:tgtEl>
                                          <p:spTgt spid="9221">
                                            <p:txEl>
                                              <p:pRg st="4" end="4"/>
                                            </p:txEl>
                                          </p:spTgt>
                                        </p:tgtEl>
                                        <p:attrNameLst>
                                          <p:attrName>ppt_x</p:attrName>
                                        </p:attrNameLst>
                                      </p:cBhvr>
                                    </p:anim>
                                    <p:set>
                                      <p:cBhvr>
                                        <p:cTn id="36" dur="770" fill="hold"/>
                                        <p:tgtEl>
                                          <p:spTgt spid="9221">
                                            <p:txEl>
                                              <p:pRg st="4" end="4"/>
                                            </p:txEl>
                                          </p:spTgt>
                                        </p:tgtEl>
                                        <p:attrNameLst>
                                          <p:attrName>ppt_y</p:attrName>
                                        </p:attrNameLst>
                                      </p:cBhvr>
                                      <p:to>
                                        <p:strVal val="(#ppt_y+0.4)"/>
                                      </p:to>
                                    </p:set>
                                    <p:anim from="(#ppt_y+0.4)" to="(#ppt_y)" calcmode="lin" valueType="num">
                                      <p:cBhvr>
                                        <p:cTn id="37" dur="1230" accel="100000" fill="hold">
                                          <p:stCondLst>
                                            <p:cond delay="770"/>
                                          </p:stCondLst>
                                        </p:cTn>
                                        <p:tgtEl>
                                          <p:spTgt spid="9221">
                                            <p:txEl>
                                              <p:pRg st="4" end="4"/>
                                            </p:txEl>
                                          </p:spTgt>
                                        </p:tgtEl>
                                        <p:attrNameLst>
                                          <p:attrName>ppt_y</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1" presetClass="entr" presetSubtype="4" fill="hold" nodeType="clickEffect">
                                  <p:stCondLst>
                                    <p:cond delay="0"/>
                                  </p:stCondLst>
                                  <p:childTnLst>
                                    <p:set>
                                      <p:cBhvr>
                                        <p:cTn id="41" dur="1" fill="hold">
                                          <p:stCondLst>
                                            <p:cond delay="0"/>
                                          </p:stCondLst>
                                        </p:cTn>
                                        <p:tgtEl>
                                          <p:spTgt spid="9223"/>
                                        </p:tgtEl>
                                        <p:attrNameLst>
                                          <p:attrName>style.visibility</p:attrName>
                                        </p:attrNameLst>
                                      </p:cBhvr>
                                      <p:to>
                                        <p:strVal val="visible"/>
                                      </p:to>
                                    </p:set>
                                    <p:animEffect transition="in" filter="wheel(4)">
                                      <p:cBhvr>
                                        <p:cTn id="42" dur="2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4551336" y="2026830"/>
            <a:ext cx="7152983"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600" u="sng" dirty="0">
                <a:solidFill>
                  <a:srgbClr val="0000FF"/>
                </a:solidFill>
              </a:rPr>
              <a:t>Evidence against the 'chivalry' thesis</a:t>
            </a:r>
          </a:p>
          <a:p>
            <a:pPr eaLnBrk="1" hangingPunct="1">
              <a:buFont typeface="Wingdings" panose="05000000000000000000" pitchFamily="2" charset="2"/>
              <a:buChar char="n"/>
            </a:pPr>
            <a:r>
              <a:rPr lang="en-GB" altLang="en-US" sz="2200" dirty="0">
                <a:solidFill>
                  <a:srgbClr val="FF0066"/>
                </a:solidFill>
              </a:rPr>
              <a:t>Hales </a:t>
            </a:r>
            <a:r>
              <a:rPr lang="en-GB" altLang="en-US" sz="2200" dirty="0"/>
              <a:t>(2009) found in self reported studies men actually committed more crime than is recorded in official statistics. And that the gender gap becomes bigger as crimes become more serious. </a:t>
            </a:r>
            <a:endParaRPr lang="en-GB" altLang="en-US" sz="2200" dirty="0"/>
          </a:p>
          <a:p>
            <a:pPr eaLnBrk="1" hangingPunct="1">
              <a:buFont typeface="Wingdings" panose="05000000000000000000" pitchFamily="2" charset="2"/>
              <a:buChar char="n"/>
            </a:pPr>
            <a:r>
              <a:rPr lang="en-GB" altLang="en-US" sz="2200" dirty="0">
                <a:solidFill>
                  <a:srgbClr val="FF0066"/>
                </a:solidFill>
              </a:rPr>
              <a:t>Farrington and Morris</a:t>
            </a:r>
            <a:r>
              <a:rPr lang="en-GB" altLang="en-US" sz="2200" dirty="0"/>
              <a:t> (1983) conducted a study of sentencing in magistrates' courts. Although men received more severe sentences than women, the differences disappeared when the severity of offences was taken into account</a:t>
            </a:r>
            <a:r>
              <a:rPr lang="en-GB" altLang="en-US" sz="2200" dirty="0"/>
              <a:t>.</a:t>
            </a:r>
          </a:p>
          <a:p>
            <a:pPr eaLnBrk="1" hangingPunct="1">
              <a:buFont typeface="Wingdings" panose="05000000000000000000" pitchFamily="2" charset="2"/>
              <a:buChar char="n"/>
            </a:pPr>
            <a:r>
              <a:rPr lang="en-GB" altLang="en-US" sz="2200" dirty="0"/>
              <a:t> Lenience might just be because female offences are less serious.</a:t>
            </a:r>
            <a:endParaRPr lang="en-GB" altLang="en-US" sz="2200" dirty="0"/>
          </a:p>
        </p:txBody>
      </p:sp>
      <p:pic>
        <p:nvPicPr>
          <p:cNvPr id="12295" name="Picture 7" descr="j028718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584326" y="2205039"/>
            <a:ext cx="2783483" cy="29799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The case against the chivalry thesis</a:t>
            </a:r>
            <a:endParaRPr lang="en-GB" dirty="0"/>
          </a:p>
        </p:txBody>
      </p:sp>
    </p:spTree>
    <p:extLst>
      <p:ext uri="{BB962C8B-B14F-4D97-AF65-F5344CB8AC3E}">
        <p14:creationId xmlns:p14="http://schemas.microsoft.com/office/powerpoint/2010/main" val="3411043581"/>
      </p:ext>
    </p:extLst>
  </p:cSld>
  <p:clrMapOvr>
    <a:masterClrMapping/>
  </p:clrMapOvr>
  <p:transition spd="slow">
    <p:sndAc>
      <p:stSnd>
        <p:snd r:embed="rId2" name="DV091.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circle(in)">
                                      <p:cBhvr>
                                        <p:cTn id="7" dur="2000"/>
                                        <p:tgtEl>
                                          <p:spTgt spid="1229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2293">
                                            <p:txEl>
                                              <p:pRg st="1" end="1"/>
                                            </p:txEl>
                                          </p:spTgt>
                                        </p:tgtEl>
                                        <p:attrNameLst>
                                          <p:attrName>style.visibility</p:attrName>
                                        </p:attrNameLst>
                                      </p:cBhvr>
                                      <p:to>
                                        <p:strVal val="visible"/>
                                      </p:to>
                                    </p:set>
                                    <p:animEffect transition="in" filter="circle(in)">
                                      <p:cBhvr>
                                        <p:cTn id="10" dur="2000"/>
                                        <p:tgtEl>
                                          <p:spTgt spid="1229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12293">
                                            <p:txEl>
                                              <p:pRg st="2" end="2"/>
                                            </p:txEl>
                                          </p:spTgt>
                                        </p:tgtEl>
                                        <p:attrNameLst>
                                          <p:attrName>style.visibility</p:attrName>
                                        </p:attrNameLst>
                                      </p:cBhvr>
                                      <p:to>
                                        <p:strVal val="visible"/>
                                      </p:to>
                                    </p:set>
                                    <p:animEffect transition="in" filter="circle(in)">
                                      <p:cBhvr>
                                        <p:cTn id="13" dur="2000"/>
                                        <p:tgtEl>
                                          <p:spTgt spid="1229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12293">
                                            <p:txEl>
                                              <p:pRg st="3" end="3"/>
                                            </p:txEl>
                                          </p:spTgt>
                                        </p:tgtEl>
                                        <p:attrNameLst>
                                          <p:attrName>style.visibility</p:attrName>
                                        </p:attrNameLst>
                                      </p:cBhvr>
                                      <p:to>
                                        <p:strVal val="visible"/>
                                      </p:to>
                                    </p:set>
                                    <p:animEffect transition="in" filter="circle(in)">
                                      <p:cBhvr>
                                        <p:cTn id="16" dur="2000"/>
                                        <p:tgtEl>
                                          <p:spTgt spid="1229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5" presetClass="entr" presetSubtype="0" fill="hold" nodeType="clickEffect">
                                  <p:stCondLst>
                                    <p:cond delay="0"/>
                                  </p:stCondLst>
                                  <p:childTnLst>
                                    <p:set>
                                      <p:cBhvr>
                                        <p:cTn id="20" dur="1" fill="hold">
                                          <p:stCondLst>
                                            <p:cond delay="0"/>
                                          </p:stCondLst>
                                        </p:cTn>
                                        <p:tgtEl>
                                          <p:spTgt spid="12295"/>
                                        </p:tgtEl>
                                        <p:attrNameLst>
                                          <p:attrName>style.visibility</p:attrName>
                                        </p:attrNameLst>
                                      </p:cBhvr>
                                      <p:to>
                                        <p:strVal val="visible"/>
                                      </p:to>
                                    </p:set>
                                    <p:anim calcmode="lin" valueType="num">
                                      <p:cBhvr>
                                        <p:cTn id="21" dur="500" decel="50000" fill="hold">
                                          <p:stCondLst>
                                            <p:cond delay="0"/>
                                          </p:stCondLst>
                                        </p:cTn>
                                        <p:tgtEl>
                                          <p:spTgt spid="12295"/>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12295"/>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12295"/>
                                        </p:tgtEl>
                                        <p:attrNameLst>
                                          <p:attrName>ppt_w</p:attrName>
                                        </p:attrNameLst>
                                      </p:cBhvr>
                                      <p:tavLst>
                                        <p:tav tm="0">
                                          <p:val>
                                            <p:strVal val="#ppt_w*.05"/>
                                          </p:val>
                                        </p:tav>
                                        <p:tav tm="100000">
                                          <p:val>
                                            <p:strVal val="#ppt_w"/>
                                          </p:val>
                                        </p:tav>
                                      </p:tavLst>
                                    </p:anim>
                                    <p:anim calcmode="lin" valueType="num">
                                      <p:cBhvr>
                                        <p:cTn id="24" dur="1000" fill="hold"/>
                                        <p:tgtEl>
                                          <p:spTgt spid="12295"/>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12295"/>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12295"/>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12295"/>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5"/>
          <p:cNvSpPr txBox="1">
            <a:spLocks noChangeArrowheads="1"/>
          </p:cNvSpPr>
          <p:nvPr/>
        </p:nvSpPr>
        <p:spPr bwMode="auto">
          <a:xfrm>
            <a:off x="248195" y="2190478"/>
            <a:ext cx="6475681"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n"/>
            </a:pPr>
            <a:r>
              <a:rPr lang="en-GB" altLang="en-US" sz="2200" dirty="0" err="1">
                <a:solidFill>
                  <a:srgbClr val="FF0066"/>
                </a:solidFill>
              </a:rPr>
              <a:t>Walklate</a:t>
            </a:r>
            <a:r>
              <a:rPr lang="en-GB" altLang="en-US" sz="2200" dirty="0"/>
              <a:t> (1995) believes that it is the female victim rather than the male suspect who ends up on trial in rape cases. Women have to establish their respectability if their evidence is to be believed.</a:t>
            </a:r>
          </a:p>
          <a:p>
            <a:pPr eaLnBrk="1" hangingPunct="1">
              <a:buClr>
                <a:srgbClr val="FF0066"/>
              </a:buClr>
              <a:buFont typeface="Wingdings" panose="05000000000000000000" pitchFamily="2" charset="2"/>
              <a:buChar char="n"/>
            </a:pPr>
            <a:r>
              <a:rPr lang="en-GB" altLang="en-US" sz="2200" dirty="0"/>
              <a:t>In a study of domestic violence </a:t>
            </a:r>
            <a:r>
              <a:rPr lang="en-GB" altLang="en-US" sz="2200" dirty="0" err="1">
                <a:solidFill>
                  <a:srgbClr val="FF0066"/>
                </a:solidFill>
              </a:rPr>
              <a:t>Dobash</a:t>
            </a:r>
            <a:r>
              <a:rPr lang="en-GB" altLang="en-US" sz="2200" dirty="0">
                <a:solidFill>
                  <a:srgbClr val="FF0066"/>
                </a:solidFill>
              </a:rPr>
              <a:t> and </a:t>
            </a:r>
            <a:r>
              <a:rPr lang="en-GB" altLang="en-US" sz="2200" dirty="0" err="1">
                <a:solidFill>
                  <a:srgbClr val="FF0066"/>
                </a:solidFill>
              </a:rPr>
              <a:t>Dobash</a:t>
            </a:r>
            <a:r>
              <a:rPr lang="en-GB" altLang="en-US" sz="2200" dirty="0"/>
              <a:t> (1979) found that police officers were very unlikely to make an arrest in cases of domestic violence</a:t>
            </a:r>
            <a:r>
              <a:rPr lang="en-GB" altLang="en-US" sz="2200" dirty="0"/>
              <a:t>.</a:t>
            </a:r>
          </a:p>
          <a:p>
            <a:pPr eaLnBrk="1" hangingPunct="1">
              <a:buClr>
                <a:srgbClr val="FF0066"/>
              </a:buClr>
              <a:buFont typeface="Wingdings" panose="05000000000000000000" pitchFamily="2" charset="2"/>
              <a:buChar char="n"/>
            </a:pPr>
            <a:r>
              <a:rPr lang="en-GB" altLang="en-US" sz="2200" dirty="0"/>
              <a:t>In 2012, only 8% of females who had been victims of serious sexual assault reported to the police.</a:t>
            </a:r>
            <a:endParaRPr lang="en-GB" altLang="en-US" sz="2200" dirty="0"/>
          </a:p>
        </p:txBody>
      </p:sp>
      <p:pic>
        <p:nvPicPr>
          <p:cNvPr id="15367" name="Picture 7" descr="184068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6723876" y="1557339"/>
            <a:ext cx="3525025" cy="41039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Women Penalised</a:t>
            </a:r>
            <a:endParaRPr lang="en-GB" dirty="0"/>
          </a:p>
        </p:txBody>
      </p:sp>
    </p:spTree>
    <p:extLst>
      <p:ext uri="{BB962C8B-B14F-4D97-AF65-F5344CB8AC3E}">
        <p14:creationId xmlns:p14="http://schemas.microsoft.com/office/powerpoint/2010/main" val="972815462"/>
      </p:ext>
    </p:extLst>
  </p:cSld>
  <p:clrMapOvr>
    <a:masterClrMapping/>
  </p:clrMapOvr>
  <p:transition spd="slow">
    <p:sndAc>
      <p:stSnd>
        <p:snd r:embed="rId2" name="DV091.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 calcmode="lin" valueType="num">
                                      <p:cBhvr additive="base">
                                        <p:cTn id="7" dur="50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5365">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15365">
                                            <p:txEl>
                                              <p:pRg st="1" end="1"/>
                                            </p:txEl>
                                          </p:spTgt>
                                        </p:tgtEl>
                                        <p:attrNameLst>
                                          <p:attrName>style.visibility</p:attrName>
                                        </p:attrNameLst>
                                      </p:cBhvr>
                                      <p:to>
                                        <p:strVal val="visible"/>
                                      </p:to>
                                    </p:set>
                                    <p:anim calcmode="lin" valueType="num">
                                      <p:cBhvr additive="base">
                                        <p:cTn id="11" dur="5000" fill="hold"/>
                                        <p:tgtEl>
                                          <p:spTgt spid="15365">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15365">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15365">
                                            <p:txEl>
                                              <p:pRg st="2" end="2"/>
                                            </p:txEl>
                                          </p:spTgt>
                                        </p:tgtEl>
                                        <p:attrNameLst>
                                          <p:attrName>style.visibility</p:attrName>
                                        </p:attrNameLst>
                                      </p:cBhvr>
                                      <p:to>
                                        <p:strVal val="visible"/>
                                      </p:to>
                                    </p:set>
                                    <p:anim calcmode="lin" valueType="num">
                                      <p:cBhvr additive="base">
                                        <p:cTn id="15" dur="5000" fill="hold"/>
                                        <p:tgtEl>
                                          <p:spTgt spid="15365">
                                            <p:txEl>
                                              <p:pRg st="2" end="2"/>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153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iterate type="lt">
                                    <p:tmPct val="5000"/>
                                  </p:iterate>
                                  <p:childTnLst>
                                    <p:set>
                                      <p:cBhvr>
                                        <p:cTn id="20" dur="1" fill="hold">
                                          <p:stCondLst>
                                            <p:cond delay="0"/>
                                          </p:stCondLst>
                                        </p:cTn>
                                        <p:tgtEl>
                                          <p:spTgt spid="15367"/>
                                        </p:tgtEl>
                                        <p:attrNameLst>
                                          <p:attrName>style.visibility</p:attrName>
                                        </p:attrNameLst>
                                      </p:cBhvr>
                                      <p:to>
                                        <p:strVal val="visible"/>
                                      </p:to>
                                    </p:set>
                                    <p:anim calcmode="lin" valueType="num">
                                      <p:cBhvr>
                                        <p:cTn id="21" dur="1000" fill="hold"/>
                                        <p:tgtEl>
                                          <p:spTgt spid="15367"/>
                                        </p:tgtEl>
                                        <p:attrNameLst>
                                          <p:attrName>ppt_w</p:attrName>
                                        </p:attrNameLst>
                                      </p:cBhvr>
                                      <p:tavLst>
                                        <p:tav tm="0">
                                          <p:val>
                                            <p:fltVal val="0"/>
                                          </p:val>
                                        </p:tav>
                                        <p:tav tm="100000">
                                          <p:val>
                                            <p:strVal val="#ppt_w"/>
                                          </p:val>
                                        </p:tav>
                                      </p:tavLst>
                                    </p:anim>
                                    <p:anim calcmode="lin" valueType="num">
                                      <p:cBhvr>
                                        <p:cTn id="22" dur="1000" fill="hold"/>
                                        <p:tgtEl>
                                          <p:spTgt spid="15367"/>
                                        </p:tgtEl>
                                        <p:attrNameLst>
                                          <p:attrName>ppt_h</p:attrName>
                                        </p:attrNameLst>
                                      </p:cBhvr>
                                      <p:tavLst>
                                        <p:tav tm="0">
                                          <p:val>
                                            <p:fltVal val="0"/>
                                          </p:val>
                                        </p:tav>
                                        <p:tav tm="100000">
                                          <p:val>
                                            <p:strVal val="#ppt_h"/>
                                          </p:val>
                                        </p:tav>
                                      </p:tavLst>
                                    </p:anim>
                                    <p:anim calcmode="lin" valueType="num">
                                      <p:cBhvr>
                                        <p:cTn id="23" dur="1000" fill="hold"/>
                                        <p:tgtEl>
                                          <p:spTgt spid="15367"/>
                                        </p:tgtEl>
                                        <p:attrNameLst>
                                          <p:attrName>style.rotation</p:attrName>
                                        </p:attrNameLst>
                                      </p:cBhvr>
                                      <p:tavLst>
                                        <p:tav tm="0">
                                          <p:val>
                                            <p:fltVal val="90"/>
                                          </p:val>
                                        </p:tav>
                                        <p:tav tm="100000">
                                          <p:val>
                                            <p:fltVal val="0"/>
                                          </p:val>
                                        </p:tav>
                                      </p:tavLst>
                                    </p:anim>
                                    <p:animEffect transition="in" filter="fade">
                                      <p:cBhvr>
                                        <p:cTn id="24" dur="1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0" name="Text Box 8"/>
          <p:cNvSpPr txBox="1">
            <a:spLocks noChangeArrowheads="1"/>
          </p:cNvSpPr>
          <p:nvPr/>
        </p:nvSpPr>
        <p:spPr bwMode="auto">
          <a:xfrm>
            <a:off x="3414304" y="2235064"/>
            <a:ext cx="8237764"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600" u="sng" dirty="0">
                <a:solidFill>
                  <a:srgbClr val="0000FF"/>
                </a:solidFill>
              </a:rPr>
              <a:t>Double standards in criminal justice</a:t>
            </a:r>
          </a:p>
          <a:p>
            <a:pPr eaLnBrk="1" hangingPunct="1">
              <a:buClr>
                <a:srgbClr val="FF0066"/>
              </a:buClr>
              <a:buFont typeface="Wingdings" panose="05000000000000000000" pitchFamily="2" charset="2"/>
              <a:buChar char="n"/>
            </a:pPr>
            <a:r>
              <a:rPr lang="en-GB" altLang="en-US" sz="2200" dirty="0" err="1">
                <a:solidFill>
                  <a:srgbClr val="FF0066"/>
                </a:solidFill>
              </a:rPr>
              <a:t>Heidensohn</a:t>
            </a:r>
            <a:r>
              <a:rPr lang="en-GB" altLang="en-US" sz="2200" dirty="0">
                <a:solidFill>
                  <a:srgbClr val="FF0066"/>
                </a:solidFill>
              </a:rPr>
              <a:t> </a:t>
            </a:r>
            <a:r>
              <a:rPr lang="en-GB" altLang="en-US" sz="2200" dirty="0"/>
              <a:t>(1985) argues that the justice system is influenced by attitudes to gender in society as a whole. Women are treated more harshly when they deviate from norms of female sexuality. Sexually promiscuous girls are more likely to be taken into care than similar boys. On the other hand, courts may be reluctant to imprison mothers with young children. </a:t>
            </a:r>
          </a:p>
          <a:p>
            <a:pPr eaLnBrk="1" hangingPunct="1">
              <a:buFont typeface="Wingdings" panose="05000000000000000000" pitchFamily="2" charset="2"/>
              <a:buChar char="n"/>
            </a:pPr>
            <a:r>
              <a:rPr lang="en-GB" altLang="en-US" sz="2200" dirty="0">
                <a:solidFill>
                  <a:srgbClr val="FF0066"/>
                </a:solidFill>
              </a:rPr>
              <a:t>Carlen </a:t>
            </a:r>
            <a:r>
              <a:rPr lang="en-GB" altLang="en-US" sz="2200" dirty="0"/>
              <a:t>(1997) argues that women are more likely to be sentenced according to the court's assessment of them as wives, mothers and daughters rather than the seriousness of their crimes.</a:t>
            </a:r>
          </a:p>
        </p:txBody>
      </p:sp>
      <p:pic>
        <p:nvPicPr>
          <p:cNvPr id="18442" name="Picture 10" descr="girl_neo"/>
          <p:cNvPicPr>
            <a:picLocks noGrp="1" noChangeAspect="1" noChangeArrowheads="1" noCrop="1"/>
          </p:cNvPicPr>
          <p:nvPr>
            <p:ph idx="1"/>
          </p:nvPr>
        </p:nvPicPr>
        <p:blipFill>
          <a:blip r:embed="rId3">
            <a:extLst>
              <a:ext uri="{28A0092B-C50C-407E-A947-70E740481C1C}">
                <a14:useLocalDpi xmlns:a14="http://schemas.microsoft.com/office/drawing/2010/main" val="0"/>
              </a:ext>
            </a:extLst>
          </a:blip>
          <a:srcRect/>
          <a:stretch>
            <a:fillRect/>
          </a:stretch>
        </p:blipFill>
        <p:spPr>
          <a:xfrm>
            <a:off x="1378449" y="1555753"/>
            <a:ext cx="1382712" cy="4895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Dual standards</a:t>
            </a:r>
            <a:endParaRPr lang="en-GB" dirty="0"/>
          </a:p>
        </p:txBody>
      </p:sp>
    </p:spTree>
    <p:extLst>
      <p:ext uri="{BB962C8B-B14F-4D97-AF65-F5344CB8AC3E}">
        <p14:creationId xmlns:p14="http://schemas.microsoft.com/office/powerpoint/2010/main" val="2315352133"/>
      </p:ext>
    </p:extLst>
  </p:cSld>
  <p:clrMapOvr>
    <a:masterClrMapping/>
  </p:clrMapOvr>
  <p:transition spd="slow">
    <p:sndAc>
      <p:stSnd>
        <p:snd r:embed="rId2" name="DV091.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18440">
                                            <p:txEl>
                                              <p:pRg st="0" end="0"/>
                                            </p:txEl>
                                          </p:spTgt>
                                        </p:tgtEl>
                                        <p:attrNameLst>
                                          <p:attrName>style.visibility</p:attrName>
                                        </p:attrNameLst>
                                      </p:cBhvr>
                                      <p:to>
                                        <p:strVal val="visible"/>
                                      </p:to>
                                    </p:set>
                                    <p:anim calcmode="lin" valueType="num">
                                      <p:cBhvr>
                                        <p:cTn id="7" dur="500" decel="50000" fill="hold">
                                          <p:stCondLst>
                                            <p:cond delay="0"/>
                                          </p:stCondLst>
                                        </p:cTn>
                                        <p:tgtEl>
                                          <p:spTgt spid="18440">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8440">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8440">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8440">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8440">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8440">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8440">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8440">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18440">
                                            <p:txEl>
                                              <p:pRg st="1" end="1"/>
                                            </p:txEl>
                                          </p:spTgt>
                                        </p:tgtEl>
                                        <p:attrNameLst>
                                          <p:attrName>style.visibility</p:attrName>
                                        </p:attrNameLst>
                                      </p:cBhvr>
                                      <p:to>
                                        <p:strVal val="visible"/>
                                      </p:to>
                                    </p:set>
                                    <p:anim calcmode="lin" valueType="num">
                                      <p:cBhvr>
                                        <p:cTn id="17" dur="500" decel="50000" fill="hold">
                                          <p:stCondLst>
                                            <p:cond delay="0"/>
                                          </p:stCondLst>
                                        </p:cTn>
                                        <p:tgtEl>
                                          <p:spTgt spid="18440">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8440">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8440">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18440">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8440">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8440">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8440">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8440">
                                            <p:txEl>
                                              <p:pRg st="1" end="1"/>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18440">
                                            <p:txEl>
                                              <p:pRg st="2" end="2"/>
                                            </p:txEl>
                                          </p:spTgt>
                                        </p:tgtEl>
                                        <p:attrNameLst>
                                          <p:attrName>style.visibility</p:attrName>
                                        </p:attrNameLst>
                                      </p:cBhvr>
                                      <p:to>
                                        <p:strVal val="visible"/>
                                      </p:to>
                                    </p:set>
                                    <p:anim calcmode="lin" valueType="num">
                                      <p:cBhvr>
                                        <p:cTn id="27" dur="500" decel="50000" fill="hold">
                                          <p:stCondLst>
                                            <p:cond delay="0"/>
                                          </p:stCondLst>
                                        </p:cTn>
                                        <p:tgtEl>
                                          <p:spTgt spid="18440">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8440">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8440">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18440">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8440">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8440">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8440">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8440">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nodeType="clickEffect">
                                  <p:stCondLst>
                                    <p:cond delay="0"/>
                                  </p:stCondLst>
                                  <p:childTnLst>
                                    <p:set>
                                      <p:cBhvr>
                                        <p:cTn id="38" dur="1" fill="hold">
                                          <p:stCondLst>
                                            <p:cond delay="0"/>
                                          </p:stCondLst>
                                        </p:cTn>
                                        <p:tgtEl>
                                          <p:spTgt spid="18442"/>
                                        </p:tgtEl>
                                        <p:attrNameLst>
                                          <p:attrName>style.visibility</p:attrName>
                                        </p:attrNameLst>
                                      </p:cBhvr>
                                      <p:to>
                                        <p:strVal val="visible"/>
                                      </p:to>
                                    </p:set>
                                    <p:anim calcmode="lin" valueType="num">
                                      <p:cBhvr>
                                        <p:cTn id="39" dur="1000" fill="hold"/>
                                        <p:tgtEl>
                                          <p:spTgt spid="18442"/>
                                        </p:tgtEl>
                                        <p:attrNameLst>
                                          <p:attrName>ppt_w</p:attrName>
                                        </p:attrNameLst>
                                      </p:cBhvr>
                                      <p:tavLst>
                                        <p:tav tm="0">
                                          <p:val>
                                            <p:fltVal val="0"/>
                                          </p:val>
                                        </p:tav>
                                        <p:tav tm="100000">
                                          <p:val>
                                            <p:strVal val="#ppt_w"/>
                                          </p:val>
                                        </p:tav>
                                      </p:tavLst>
                                    </p:anim>
                                    <p:anim calcmode="lin" valueType="num">
                                      <p:cBhvr>
                                        <p:cTn id="40" dur="1000" fill="hold"/>
                                        <p:tgtEl>
                                          <p:spTgt spid="18442"/>
                                        </p:tgtEl>
                                        <p:attrNameLst>
                                          <p:attrName>ppt_h</p:attrName>
                                        </p:attrNameLst>
                                      </p:cBhvr>
                                      <p:tavLst>
                                        <p:tav tm="0">
                                          <p:val>
                                            <p:fltVal val="0"/>
                                          </p:val>
                                        </p:tav>
                                        <p:tav tm="100000">
                                          <p:val>
                                            <p:strVal val="#ppt_h"/>
                                          </p:val>
                                        </p:tav>
                                      </p:tavLst>
                                    </p:anim>
                                    <p:anim calcmode="lin" valueType="num">
                                      <p:cBhvr>
                                        <p:cTn id="41" dur="1000" fill="hold"/>
                                        <p:tgtEl>
                                          <p:spTgt spid="18442"/>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844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Explaining female crime (or lack of)</a:t>
            </a:r>
            <a:endParaRPr lang="en-GB" dirty="0"/>
          </a:p>
        </p:txBody>
      </p:sp>
      <p:sp>
        <p:nvSpPr>
          <p:cNvPr id="4" name="Content Placeholder 3"/>
          <p:cNvSpPr>
            <a:spLocks noGrp="1"/>
          </p:cNvSpPr>
          <p:nvPr>
            <p:ph idx="1"/>
          </p:nvPr>
        </p:nvSpPr>
        <p:spPr/>
        <p:txBody>
          <a:bodyPr/>
          <a:lstStyle/>
          <a:p>
            <a:pPr marL="0" indent="0">
              <a:buNone/>
            </a:pPr>
            <a:r>
              <a:rPr lang="en-GB" dirty="0" smtClean="0"/>
              <a:t>Research activity.</a:t>
            </a:r>
          </a:p>
          <a:p>
            <a:r>
              <a:rPr lang="en-GB" dirty="0" smtClean="0"/>
              <a:t>Using textbooks make notes on the following, including evaluation:</a:t>
            </a:r>
          </a:p>
          <a:p>
            <a:r>
              <a:rPr lang="en-GB" dirty="0" smtClean="0"/>
              <a:t>Biological/psychological explanations p.107 Webb, p.401 </a:t>
            </a:r>
            <a:r>
              <a:rPr lang="en-GB" dirty="0" err="1" smtClean="0"/>
              <a:t>Haralambos</a:t>
            </a:r>
            <a:r>
              <a:rPr lang="en-GB" dirty="0" smtClean="0"/>
              <a:t> (8.ed).</a:t>
            </a:r>
          </a:p>
          <a:p>
            <a:r>
              <a:rPr lang="en-GB" dirty="0" smtClean="0"/>
              <a:t>Functionalist sex role theory, p.107 Webb.</a:t>
            </a:r>
          </a:p>
          <a:p>
            <a:r>
              <a:rPr lang="en-GB" dirty="0" smtClean="0"/>
              <a:t>Feminist approach: patriarchal control theory, p.107-108 Webb.</a:t>
            </a:r>
          </a:p>
          <a:p>
            <a:endParaRPr lang="en-GB" dirty="0" smtClean="0"/>
          </a:p>
          <a:p>
            <a:endParaRPr lang="en-GB" dirty="0" smtClean="0"/>
          </a:p>
          <a:p>
            <a:pPr marL="0" indent="0">
              <a:buNone/>
            </a:pPr>
            <a:endParaRPr lang="en-GB" dirty="0"/>
          </a:p>
        </p:txBody>
      </p:sp>
    </p:spTree>
    <p:extLst>
      <p:ext uri="{BB962C8B-B14F-4D97-AF65-F5344CB8AC3E}">
        <p14:creationId xmlns:p14="http://schemas.microsoft.com/office/powerpoint/2010/main" val="2528513079"/>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0630" y="-84137"/>
            <a:ext cx="11758863" cy="1425575"/>
          </a:xfrm>
        </p:spPr>
        <p:txBody>
          <a:bodyPr/>
          <a:lstStyle/>
          <a:p>
            <a:pPr eaLnBrk="1" hangingPunct="1"/>
            <a:r>
              <a:rPr lang="en-GB" altLang="en-US" sz="3600" dirty="0">
                <a:solidFill>
                  <a:schemeClr val="bg1"/>
                </a:solidFill>
              </a:rPr>
              <a:t>Explaining gender and  </a:t>
            </a:r>
            <a:r>
              <a:rPr lang="en-GB" altLang="en-US" sz="3600" dirty="0" smtClean="0">
                <a:solidFill>
                  <a:schemeClr val="bg1"/>
                </a:solidFill>
              </a:rPr>
              <a:t>crime: women</a:t>
            </a:r>
            <a:endParaRPr lang="en-GB" altLang="en-US" sz="3600" dirty="0">
              <a:solidFill>
                <a:schemeClr val="bg1"/>
              </a:solidFill>
            </a:endParaRPr>
          </a:p>
        </p:txBody>
      </p:sp>
      <p:sp>
        <p:nvSpPr>
          <p:cNvPr id="7171" name="Rectangle 3"/>
          <p:cNvSpPr>
            <a:spLocks noGrp="1" noChangeArrowheads="1"/>
          </p:cNvSpPr>
          <p:nvPr>
            <p:ph idx="1"/>
          </p:nvPr>
        </p:nvSpPr>
        <p:spPr>
          <a:xfrm>
            <a:off x="240631" y="2117558"/>
            <a:ext cx="11758863" cy="4264192"/>
          </a:xfrm>
        </p:spPr>
        <p:txBody>
          <a:bodyPr rtlCol="0">
            <a:noAutofit/>
          </a:bodyPr>
          <a:lstStyle/>
          <a:p>
            <a:pPr>
              <a:lnSpc>
                <a:spcPct val="80000"/>
              </a:lnSpc>
              <a:buFont typeface="Wingdings 3" charset="2"/>
              <a:buChar char=""/>
              <a:defRPr/>
            </a:pPr>
            <a:r>
              <a:rPr lang="en-GB" sz="4000" dirty="0" smtClean="0">
                <a:solidFill>
                  <a:srgbClr val="FF0000"/>
                </a:solidFill>
                <a:latin typeface="+mj-lt"/>
              </a:rPr>
              <a:t>Functionalism</a:t>
            </a:r>
            <a:r>
              <a:rPr lang="en-GB" sz="4000" dirty="0">
                <a:solidFill>
                  <a:srgbClr val="FF0000"/>
                </a:solidFill>
                <a:latin typeface="+mj-lt"/>
              </a:rPr>
              <a:t>: Sex role theory and gender socialisation </a:t>
            </a:r>
          </a:p>
          <a:p>
            <a:pPr marL="0" indent="0">
              <a:lnSpc>
                <a:spcPct val="80000"/>
              </a:lnSpc>
              <a:buNone/>
              <a:defRPr/>
            </a:pPr>
            <a:r>
              <a:rPr lang="en-GB" sz="4000" dirty="0">
                <a:solidFill>
                  <a:schemeClr val="bg1"/>
                </a:solidFill>
                <a:latin typeface="+mj-lt"/>
              </a:rPr>
              <a:t> Traditional “ male and “ female” roles mean men are more likely to have the opportunity and lifestyle to commit crime. Primary socialisation teaches girls certain types of behaviour which do not lead to criminal acts. </a:t>
            </a:r>
          </a:p>
          <a:p>
            <a:pPr>
              <a:lnSpc>
                <a:spcPct val="80000"/>
              </a:lnSpc>
              <a:buFont typeface="Wingdings 3" charset="2"/>
              <a:buChar char=""/>
              <a:defRPr/>
            </a:pPr>
            <a:endParaRPr lang="en-GB" sz="4000" dirty="0">
              <a:solidFill>
                <a:schemeClr val="bg1"/>
              </a:solidFill>
              <a:latin typeface="+mj-lt"/>
            </a:endParaRPr>
          </a:p>
          <a:p>
            <a:pPr>
              <a:lnSpc>
                <a:spcPct val="80000"/>
              </a:lnSpc>
              <a:buFont typeface="Wingdings 3" charset="2"/>
              <a:buChar char=""/>
              <a:defRPr/>
            </a:pPr>
            <a:endParaRPr lang="en-GB" sz="4000" dirty="0">
              <a:solidFill>
                <a:srgbClr val="FF0000"/>
              </a:solidFill>
              <a:latin typeface="+mj-lt"/>
            </a:endParaRPr>
          </a:p>
          <a:p>
            <a:pPr>
              <a:lnSpc>
                <a:spcPct val="80000"/>
              </a:lnSpc>
              <a:buFont typeface="Wingdings 3" charset="2"/>
              <a:buChar char=""/>
              <a:defRPr/>
            </a:pPr>
            <a:endParaRPr lang="en-GB" sz="4000" dirty="0">
              <a:solidFill>
                <a:srgbClr val="FF0000"/>
              </a:solidFill>
              <a:latin typeface="+mj-lt"/>
            </a:endParaRPr>
          </a:p>
        </p:txBody>
      </p:sp>
    </p:spTree>
    <p:extLst>
      <p:ext uri="{BB962C8B-B14F-4D97-AF65-F5344CB8AC3E}">
        <p14:creationId xmlns:p14="http://schemas.microsoft.com/office/powerpoint/2010/main" val="2127363309"/>
      </p:ext>
    </p:extLst>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0630" y="-84137"/>
            <a:ext cx="11758863" cy="1425575"/>
          </a:xfrm>
        </p:spPr>
        <p:txBody>
          <a:bodyPr/>
          <a:lstStyle/>
          <a:p>
            <a:pPr eaLnBrk="1" hangingPunct="1"/>
            <a:r>
              <a:rPr lang="en-GB" altLang="en-US" sz="3600" dirty="0">
                <a:solidFill>
                  <a:schemeClr val="bg1"/>
                </a:solidFill>
              </a:rPr>
              <a:t>Explaining gender and  </a:t>
            </a:r>
            <a:r>
              <a:rPr lang="en-GB" altLang="en-US" sz="3600" dirty="0" smtClean="0">
                <a:solidFill>
                  <a:schemeClr val="bg1"/>
                </a:solidFill>
              </a:rPr>
              <a:t>crime: women</a:t>
            </a:r>
            <a:endParaRPr lang="en-GB" altLang="en-US" sz="3600" dirty="0">
              <a:solidFill>
                <a:schemeClr val="bg1"/>
              </a:solidFill>
            </a:endParaRPr>
          </a:p>
        </p:txBody>
      </p:sp>
      <p:sp>
        <p:nvSpPr>
          <p:cNvPr id="7171" name="Rectangle 3"/>
          <p:cNvSpPr>
            <a:spLocks noGrp="1" noChangeArrowheads="1"/>
          </p:cNvSpPr>
          <p:nvPr>
            <p:ph idx="1"/>
          </p:nvPr>
        </p:nvSpPr>
        <p:spPr>
          <a:xfrm>
            <a:off x="240631" y="2101516"/>
            <a:ext cx="11758863" cy="4280234"/>
          </a:xfrm>
        </p:spPr>
        <p:txBody>
          <a:bodyPr rtlCol="0">
            <a:noAutofit/>
          </a:bodyPr>
          <a:lstStyle/>
          <a:p>
            <a:pPr>
              <a:lnSpc>
                <a:spcPct val="80000"/>
              </a:lnSpc>
              <a:buFont typeface="Wingdings 3" charset="2"/>
              <a:buChar char=""/>
              <a:defRPr/>
            </a:pPr>
            <a:r>
              <a:rPr lang="en-GB" sz="4000" dirty="0" smtClean="0">
                <a:solidFill>
                  <a:srgbClr val="FF0000"/>
                </a:solidFill>
                <a:latin typeface="+mj-lt"/>
              </a:rPr>
              <a:t>Feminist </a:t>
            </a:r>
            <a:r>
              <a:rPr lang="en-GB" sz="4000" dirty="0">
                <a:solidFill>
                  <a:srgbClr val="FF0000"/>
                </a:solidFill>
                <a:latin typeface="+mj-lt"/>
              </a:rPr>
              <a:t>– </a:t>
            </a:r>
            <a:r>
              <a:rPr lang="en-GB" sz="4000" dirty="0" err="1">
                <a:solidFill>
                  <a:srgbClr val="FF0000"/>
                </a:solidFill>
                <a:latin typeface="+mj-lt"/>
              </a:rPr>
              <a:t>Heidensohn</a:t>
            </a:r>
            <a:r>
              <a:rPr lang="en-GB" sz="4000" dirty="0">
                <a:solidFill>
                  <a:srgbClr val="FF0000"/>
                </a:solidFill>
                <a:latin typeface="+mj-lt"/>
              </a:rPr>
              <a:t>/ </a:t>
            </a:r>
            <a:r>
              <a:rPr lang="en-GB" sz="4000" dirty="0" err="1">
                <a:solidFill>
                  <a:srgbClr val="FF0000"/>
                </a:solidFill>
                <a:latin typeface="+mj-lt"/>
              </a:rPr>
              <a:t>Dobash</a:t>
            </a:r>
            <a:r>
              <a:rPr lang="en-GB" sz="4000" dirty="0">
                <a:solidFill>
                  <a:srgbClr val="FF0000"/>
                </a:solidFill>
                <a:latin typeface="+mj-lt"/>
              </a:rPr>
              <a:t> and </a:t>
            </a:r>
            <a:r>
              <a:rPr lang="en-GB" sz="4000" dirty="0" err="1">
                <a:solidFill>
                  <a:srgbClr val="FF0000"/>
                </a:solidFill>
                <a:latin typeface="+mj-lt"/>
              </a:rPr>
              <a:t>Dobash</a:t>
            </a:r>
            <a:r>
              <a:rPr lang="en-GB" sz="4000" dirty="0">
                <a:solidFill>
                  <a:srgbClr val="FF0000"/>
                </a:solidFill>
                <a:latin typeface="+mj-lt"/>
              </a:rPr>
              <a:t> </a:t>
            </a:r>
          </a:p>
          <a:p>
            <a:pPr marL="0" indent="0">
              <a:lnSpc>
                <a:spcPct val="80000"/>
              </a:lnSpc>
              <a:buNone/>
              <a:defRPr/>
            </a:pPr>
            <a:r>
              <a:rPr lang="en-GB" sz="4000" dirty="0">
                <a:solidFill>
                  <a:schemeClr val="bg1"/>
                </a:solidFill>
                <a:latin typeface="+mj-lt"/>
              </a:rPr>
              <a:t>Control theory and rational choice. Women are controlled by their fathers and partners so have less opportunity to commit crime .Women are naturally more caring and think rationally about the effect crime will have on their victims </a:t>
            </a:r>
          </a:p>
        </p:txBody>
      </p:sp>
    </p:spTree>
    <p:extLst>
      <p:ext uri="{BB962C8B-B14F-4D97-AF65-F5344CB8AC3E}">
        <p14:creationId xmlns:p14="http://schemas.microsoft.com/office/powerpoint/2010/main" val="4140253531"/>
      </p:ext>
    </p:extLst>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0630" y="-84137"/>
            <a:ext cx="11758863" cy="1425575"/>
          </a:xfrm>
        </p:spPr>
        <p:txBody>
          <a:bodyPr/>
          <a:lstStyle/>
          <a:p>
            <a:pPr eaLnBrk="1" hangingPunct="1"/>
            <a:r>
              <a:rPr lang="en-GB" altLang="en-US" sz="3600" dirty="0">
                <a:solidFill>
                  <a:schemeClr val="bg1"/>
                </a:solidFill>
              </a:rPr>
              <a:t>Explaining gender and  </a:t>
            </a:r>
            <a:r>
              <a:rPr lang="en-GB" altLang="en-US" sz="3600" dirty="0" smtClean="0">
                <a:solidFill>
                  <a:schemeClr val="bg1"/>
                </a:solidFill>
              </a:rPr>
              <a:t>crime: women</a:t>
            </a:r>
            <a:endParaRPr lang="en-GB" altLang="en-US" sz="3600" dirty="0">
              <a:solidFill>
                <a:schemeClr val="bg1"/>
              </a:solidFill>
            </a:endParaRPr>
          </a:p>
        </p:txBody>
      </p:sp>
      <p:sp>
        <p:nvSpPr>
          <p:cNvPr id="7171" name="Rectangle 3"/>
          <p:cNvSpPr>
            <a:spLocks noGrp="1" noChangeArrowheads="1"/>
          </p:cNvSpPr>
          <p:nvPr>
            <p:ph idx="1"/>
          </p:nvPr>
        </p:nvSpPr>
        <p:spPr>
          <a:xfrm>
            <a:off x="240631" y="2021304"/>
            <a:ext cx="11758863" cy="4360445"/>
          </a:xfrm>
        </p:spPr>
        <p:txBody>
          <a:bodyPr rtlCol="0">
            <a:noAutofit/>
          </a:bodyPr>
          <a:lstStyle/>
          <a:p>
            <a:pPr>
              <a:lnSpc>
                <a:spcPct val="80000"/>
              </a:lnSpc>
              <a:buFont typeface="Wingdings 3" charset="2"/>
              <a:buChar char=""/>
              <a:defRPr/>
            </a:pPr>
            <a:r>
              <a:rPr lang="en-GB" sz="4000" dirty="0" smtClean="0">
                <a:solidFill>
                  <a:srgbClr val="FF0000"/>
                </a:solidFill>
                <a:latin typeface="+mj-lt"/>
              </a:rPr>
              <a:t>Feminist- </a:t>
            </a:r>
            <a:r>
              <a:rPr lang="en-GB" sz="4000" dirty="0">
                <a:solidFill>
                  <a:srgbClr val="FF0000"/>
                </a:solidFill>
                <a:latin typeface="+mj-lt"/>
              </a:rPr>
              <a:t>Carlen </a:t>
            </a:r>
          </a:p>
          <a:p>
            <a:pPr marL="0" indent="0">
              <a:lnSpc>
                <a:spcPct val="80000"/>
              </a:lnSpc>
              <a:buNone/>
              <a:defRPr/>
            </a:pPr>
            <a:r>
              <a:rPr lang="en-GB" sz="4000" dirty="0">
                <a:solidFill>
                  <a:schemeClr val="bg1"/>
                </a:solidFill>
                <a:latin typeface="+mj-lt"/>
              </a:rPr>
              <a:t>The gender and class deal. Refers to the rewards that women feel from fulfilling their roles at home with the family and gaining emotional and financial support from the male breadwinner women choose to make money through correct means such as employment rather than turning to crime to make money.</a:t>
            </a:r>
          </a:p>
          <a:p>
            <a:pPr>
              <a:lnSpc>
                <a:spcPct val="80000"/>
              </a:lnSpc>
              <a:buFont typeface="Wingdings 3" charset="2"/>
              <a:buChar char=""/>
              <a:defRPr/>
            </a:pPr>
            <a:endParaRPr lang="en-GB" sz="4000" dirty="0">
              <a:solidFill>
                <a:srgbClr val="FF0000"/>
              </a:solidFill>
              <a:latin typeface="+mj-lt"/>
            </a:endParaRPr>
          </a:p>
          <a:p>
            <a:pPr>
              <a:lnSpc>
                <a:spcPct val="80000"/>
              </a:lnSpc>
              <a:buFont typeface="Wingdings 3" charset="2"/>
              <a:buChar char=""/>
              <a:defRPr/>
            </a:pPr>
            <a:endParaRPr lang="en-GB" sz="4000" dirty="0">
              <a:solidFill>
                <a:srgbClr val="FF0000"/>
              </a:solidFill>
              <a:latin typeface="+mj-lt"/>
            </a:endParaRPr>
          </a:p>
        </p:txBody>
      </p:sp>
    </p:spTree>
    <p:extLst>
      <p:ext uri="{BB962C8B-B14F-4D97-AF65-F5344CB8AC3E}">
        <p14:creationId xmlns:p14="http://schemas.microsoft.com/office/powerpoint/2010/main" val="3543657672"/>
      </p:ext>
    </p:extLst>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Exam Question</a:t>
            </a:r>
            <a:endParaRPr lang="en-GB" dirty="0"/>
          </a:p>
        </p:txBody>
      </p:sp>
      <p:sp>
        <p:nvSpPr>
          <p:cNvPr id="3" name="Content Placeholder 2"/>
          <p:cNvSpPr>
            <a:spLocks noGrp="1"/>
          </p:cNvSpPr>
          <p:nvPr>
            <p:ph idx="1"/>
          </p:nvPr>
        </p:nvSpPr>
        <p:spPr/>
        <p:txBody>
          <a:bodyPr>
            <a:normAutofit/>
          </a:bodyPr>
          <a:lstStyle/>
          <a:p>
            <a:r>
              <a:rPr lang="en-GB" sz="3200" dirty="0" smtClean="0"/>
              <a:t>Identify and explain three reasons why women are under represented in crime statistics (6)</a:t>
            </a:r>
            <a:endParaRPr lang="en-GB" sz="3200" dirty="0"/>
          </a:p>
        </p:txBody>
      </p:sp>
    </p:spTree>
    <p:extLst>
      <p:ext uri="{BB962C8B-B14F-4D97-AF65-F5344CB8AC3E}">
        <p14:creationId xmlns:p14="http://schemas.microsoft.com/office/powerpoint/2010/main" val="1113911071"/>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Male offending</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6562963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Areas to cover </a:t>
            </a:r>
            <a:endParaRPr lang="en-GB"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GB" sz="3600" dirty="0" smtClean="0"/>
              <a:t>1. What are the statistics concerning gender and crime</a:t>
            </a:r>
          </a:p>
          <a:p>
            <a:pPr marL="0" indent="0">
              <a:buNone/>
            </a:pPr>
            <a:r>
              <a:rPr lang="en-GB" sz="3600" dirty="0" smtClean="0"/>
              <a:t>2. Is women's involvement in crime underrepresented by statistics?  </a:t>
            </a:r>
          </a:p>
          <a:p>
            <a:pPr marL="0" indent="0">
              <a:buNone/>
            </a:pPr>
            <a:r>
              <a:rPr lang="en-GB" sz="3600" dirty="0" smtClean="0"/>
              <a:t>3. Theories explaining gender patterns of crime </a:t>
            </a:r>
          </a:p>
          <a:p>
            <a:pPr marL="0" indent="0">
              <a:buNone/>
            </a:pPr>
            <a:r>
              <a:rPr lang="en-GB" sz="3600" dirty="0" smtClean="0"/>
              <a:t>4. Why do men commit more crime? </a:t>
            </a:r>
            <a:endParaRPr lang="en-GB" sz="3600" dirty="0"/>
          </a:p>
        </p:txBody>
      </p:sp>
    </p:spTree>
    <p:extLst>
      <p:ext uri="{BB962C8B-B14F-4D97-AF65-F5344CB8AC3E}">
        <p14:creationId xmlns:p14="http://schemas.microsoft.com/office/powerpoint/2010/main" val="356656037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8546" y="284176"/>
            <a:ext cx="11646569" cy="1508760"/>
          </a:xfrm>
        </p:spPr>
        <p:txBody>
          <a:bodyPr/>
          <a:lstStyle/>
          <a:p>
            <a:pPr eaLnBrk="1" hangingPunct="1"/>
            <a:r>
              <a:rPr lang="en-GB" altLang="en-US" sz="3200" dirty="0"/>
              <a:t>Why do men commit more crime?</a:t>
            </a:r>
            <a:br>
              <a:rPr lang="en-GB" altLang="en-US" sz="3200" dirty="0"/>
            </a:br>
            <a:r>
              <a:rPr lang="en-GB" altLang="en-US" sz="3200" dirty="0"/>
              <a:t> Sex-role theory and gender socialisation</a:t>
            </a:r>
          </a:p>
        </p:txBody>
      </p:sp>
      <p:sp>
        <p:nvSpPr>
          <p:cNvPr id="4099" name="Rectangle 3"/>
          <p:cNvSpPr>
            <a:spLocks noGrp="1" noChangeArrowheads="1"/>
          </p:cNvSpPr>
          <p:nvPr>
            <p:ph type="body" idx="1"/>
          </p:nvPr>
        </p:nvSpPr>
        <p:spPr>
          <a:xfrm>
            <a:off x="208546" y="2011680"/>
            <a:ext cx="11646569" cy="4206240"/>
          </a:xfrm>
        </p:spPr>
        <p:txBody>
          <a:bodyPr>
            <a:noAutofit/>
          </a:bodyPr>
          <a:lstStyle/>
          <a:p>
            <a:pPr eaLnBrk="1" hangingPunct="1">
              <a:lnSpc>
                <a:spcPct val="90000"/>
              </a:lnSpc>
              <a:buFontTx/>
              <a:buNone/>
            </a:pPr>
            <a:r>
              <a:rPr lang="en-GB" altLang="en-US" sz="2800" dirty="0">
                <a:latin typeface="+mj-lt"/>
              </a:rPr>
              <a:t>Traditional role;</a:t>
            </a:r>
          </a:p>
          <a:p>
            <a:pPr eaLnBrk="1" hangingPunct="1">
              <a:lnSpc>
                <a:spcPct val="90000"/>
              </a:lnSpc>
            </a:pPr>
            <a:r>
              <a:rPr lang="en-GB" altLang="en-US" sz="2800" dirty="0">
                <a:latin typeface="+mj-lt"/>
              </a:rPr>
              <a:t>Family provider/ breadwinner</a:t>
            </a:r>
          </a:p>
          <a:p>
            <a:pPr eaLnBrk="1" hangingPunct="1">
              <a:lnSpc>
                <a:spcPct val="90000"/>
              </a:lnSpc>
            </a:pPr>
            <a:r>
              <a:rPr lang="en-GB" altLang="en-US" sz="2800" dirty="0">
                <a:latin typeface="+mj-lt"/>
              </a:rPr>
              <a:t>The adoption of the independent, tough, competitive, aggressive, dominant and risk taking behaviour associated with their image in the world</a:t>
            </a:r>
          </a:p>
          <a:p>
            <a:pPr marL="0" indent="0">
              <a:buNone/>
            </a:pPr>
            <a:r>
              <a:rPr lang="en-GB" altLang="en-US" sz="2800" dirty="0">
                <a:latin typeface="+mj-lt"/>
              </a:rPr>
              <a:t>Male peer groups – reinforce these tendencies</a:t>
            </a:r>
          </a:p>
          <a:p>
            <a:pPr eaLnBrk="1" hangingPunct="1">
              <a:lnSpc>
                <a:spcPct val="90000"/>
              </a:lnSpc>
            </a:pPr>
            <a:r>
              <a:rPr lang="en-GB" altLang="en-US" sz="2800" dirty="0">
                <a:latin typeface="+mj-lt"/>
              </a:rPr>
              <a:t>Men’s traditional roles in employment, their lack of responsibility for housework and childcare, and the lack of the various constraints encouraging women’s conformity, all give men more independence and more opportunities to commit crime than women</a:t>
            </a:r>
          </a:p>
        </p:txBody>
      </p:sp>
    </p:spTree>
    <p:extLst>
      <p:ext uri="{BB962C8B-B14F-4D97-AF65-F5344CB8AC3E}">
        <p14:creationId xmlns:p14="http://schemas.microsoft.com/office/powerpoint/2010/main" val="370607069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39769" y="284176"/>
            <a:ext cx="10747230" cy="1508760"/>
          </a:xfrm>
        </p:spPr>
        <p:txBody>
          <a:bodyPr/>
          <a:lstStyle/>
          <a:p>
            <a:pPr eaLnBrk="1" hangingPunct="1"/>
            <a:r>
              <a:rPr lang="en-GB" altLang="en-US" dirty="0" smtClean="0">
                <a:solidFill>
                  <a:srgbClr val="00B0F0"/>
                </a:solidFill>
              </a:rPr>
              <a:t>The assertion of masculinity</a:t>
            </a:r>
          </a:p>
        </p:txBody>
      </p:sp>
      <p:sp>
        <p:nvSpPr>
          <p:cNvPr id="5123" name="Rectangle 3"/>
          <p:cNvSpPr>
            <a:spLocks noGrp="1" noChangeArrowheads="1"/>
          </p:cNvSpPr>
          <p:nvPr>
            <p:ph type="body" idx="1"/>
          </p:nvPr>
        </p:nvSpPr>
        <p:spPr>
          <a:xfrm>
            <a:off x="529389" y="2037346"/>
            <a:ext cx="10457609" cy="4560303"/>
          </a:xfrm>
        </p:spPr>
        <p:txBody>
          <a:bodyPr>
            <a:normAutofit/>
          </a:bodyPr>
          <a:lstStyle/>
          <a:p>
            <a:pPr eaLnBrk="1" hangingPunct="1">
              <a:lnSpc>
                <a:spcPct val="80000"/>
              </a:lnSpc>
              <a:buFontTx/>
              <a:buNone/>
            </a:pPr>
            <a:r>
              <a:rPr lang="en-GB" altLang="en-US" sz="2800" dirty="0" err="1" smtClean="0">
                <a:latin typeface="+mj-lt"/>
              </a:rPr>
              <a:t>Messerschmidt</a:t>
            </a:r>
            <a:r>
              <a:rPr lang="en-GB" altLang="en-US" sz="2800" dirty="0" smtClean="0">
                <a:latin typeface="+mj-lt"/>
              </a:rPr>
              <a:t> </a:t>
            </a:r>
            <a:r>
              <a:rPr lang="en-GB" altLang="en-US" sz="2800" dirty="0">
                <a:latin typeface="+mj-lt"/>
              </a:rPr>
              <a:t>(1993)</a:t>
            </a:r>
          </a:p>
          <a:p>
            <a:pPr eaLnBrk="1" hangingPunct="1">
              <a:lnSpc>
                <a:spcPct val="80000"/>
              </a:lnSpc>
              <a:buFontTx/>
              <a:buNone/>
            </a:pPr>
            <a:r>
              <a:rPr lang="en-GB" altLang="en-US" sz="2800" dirty="0">
                <a:latin typeface="+mj-lt"/>
              </a:rPr>
              <a:t>	Men sometimes turn to crime and violence as a means of asserting their masculinity when legitimate and traditional means of demonstrating masculinity and being a ‘real man’ are blocked i.e. success at school, having a steady, reliable, well-paid job, a stable family life etc.</a:t>
            </a:r>
          </a:p>
          <a:p>
            <a:pPr eaLnBrk="1" hangingPunct="1">
              <a:lnSpc>
                <a:spcPct val="80000"/>
              </a:lnSpc>
              <a:buFontTx/>
              <a:buNone/>
            </a:pPr>
            <a:endParaRPr lang="en-GB" altLang="en-US" sz="2800" dirty="0">
              <a:latin typeface="+mj-lt"/>
            </a:endParaRPr>
          </a:p>
          <a:p>
            <a:pPr eaLnBrk="1" hangingPunct="1">
              <a:lnSpc>
                <a:spcPct val="80000"/>
              </a:lnSpc>
              <a:buFontTx/>
              <a:buNone/>
            </a:pPr>
            <a:r>
              <a:rPr lang="en-GB" altLang="en-US" sz="2800" dirty="0">
                <a:latin typeface="+mj-lt"/>
              </a:rPr>
              <a:t>	Those lacking legitimate masculine-validating resources are most likely to be those from more deprived backgrounds (the most common criminals).</a:t>
            </a:r>
          </a:p>
        </p:txBody>
      </p:sp>
    </p:spTree>
    <p:extLst>
      <p:ext uri="{BB962C8B-B14F-4D97-AF65-F5344CB8AC3E}">
        <p14:creationId xmlns:p14="http://schemas.microsoft.com/office/powerpoint/2010/main" val="1869920826"/>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anim calcmode="lin" valueType="num">
                                      <p:cBhvr additive="base">
                                        <p:cTn id="19"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GB" altLang="en-US" dirty="0" smtClean="0">
                <a:solidFill>
                  <a:srgbClr val="00B0F0"/>
                </a:solidFill>
              </a:rPr>
              <a:t>Problems </a:t>
            </a:r>
            <a:r>
              <a:rPr lang="en-GB" altLang="en-US" dirty="0">
                <a:solidFill>
                  <a:srgbClr val="00B0F0"/>
                </a:solidFill>
              </a:rPr>
              <a:t>of the masculinity </a:t>
            </a:r>
            <a:r>
              <a:rPr lang="en-GB" altLang="en-US" dirty="0" smtClean="0">
                <a:solidFill>
                  <a:srgbClr val="00B0F0"/>
                </a:solidFill>
              </a:rPr>
              <a:t>thesis</a:t>
            </a:r>
            <a:endParaRPr lang="en-GB" altLang="en-US" dirty="0">
              <a:solidFill>
                <a:srgbClr val="00B0F0"/>
              </a:solidFill>
            </a:endParaRPr>
          </a:p>
        </p:txBody>
      </p:sp>
      <p:sp>
        <p:nvSpPr>
          <p:cNvPr id="7171" name="Rectangle 3"/>
          <p:cNvSpPr>
            <a:spLocks noGrp="1" noChangeArrowheads="1"/>
          </p:cNvSpPr>
          <p:nvPr>
            <p:ph type="body" idx="1"/>
          </p:nvPr>
        </p:nvSpPr>
        <p:spPr>
          <a:xfrm>
            <a:off x="208547" y="1941094"/>
            <a:ext cx="11694695" cy="4656555"/>
          </a:xfrm>
        </p:spPr>
        <p:txBody>
          <a:bodyPr>
            <a:normAutofit/>
          </a:bodyPr>
          <a:lstStyle/>
          <a:p>
            <a:pPr eaLnBrk="1" hangingPunct="1">
              <a:lnSpc>
                <a:spcPct val="80000"/>
              </a:lnSpc>
            </a:pPr>
            <a:r>
              <a:rPr lang="en-GB" altLang="en-US" sz="2800" i="1" dirty="0">
                <a:latin typeface="+mj-lt"/>
              </a:rPr>
              <a:t>Develop some criticisms of this thesis – how do you think it can be criticised.</a:t>
            </a:r>
          </a:p>
          <a:p>
            <a:pPr eaLnBrk="1" hangingPunct="1">
              <a:lnSpc>
                <a:spcPct val="80000"/>
              </a:lnSpc>
            </a:pPr>
            <a:endParaRPr lang="en-GB" altLang="en-US" sz="2800" i="1" dirty="0">
              <a:latin typeface="+mj-lt"/>
            </a:endParaRPr>
          </a:p>
          <a:p>
            <a:pPr eaLnBrk="1" hangingPunct="1">
              <a:lnSpc>
                <a:spcPct val="80000"/>
              </a:lnSpc>
            </a:pPr>
            <a:r>
              <a:rPr lang="en-GB" altLang="en-US" sz="2800" i="1" dirty="0">
                <a:latin typeface="+mj-lt"/>
              </a:rPr>
              <a:t>Try to think about what it ‘does’ explain and then what is ‘doesn’t’</a:t>
            </a:r>
          </a:p>
          <a:p>
            <a:pPr eaLnBrk="1" hangingPunct="1">
              <a:lnSpc>
                <a:spcPct val="80000"/>
              </a:lnSpc>
            </a:pPr>
            <a:endParaRPr lang="en-GB" altLang="en-US" sz="2800" i="1" dirty="0">
              <a:latin typeface="+mj-lt"/>
            </a:endParaRPr>
          </a:p>
          <a:p>
            <a:pPr eaLnBrk="1" hangingPunct="1">
              <a:lnSpc>
                <a:spcPct val="80000"/>
              </a:lnSpc>
              <a:buFontTx/>
              <a:buNone/>
            </a:pPr>
            <a:r>
              <a:rPr lang="en-GB" altLang="en-US" sz="2800" dirty="0">
                <a:latin typeface="+mj-lt"/>
              </a:rPr>
              <a:t>Criticisms : </a:t>
            </a:r>
            <a:r>
              <a:rPr lang="en-GB" altLang="en-US" sz="2800" dirty="0" err="1">
                <a:latin typeface="+mj-lt"/>
              </a:rPr>
              <a:t>Messerschmidt’s</a:t>
            </a:r>
            <a:r>
              <a:rPr lang="en-GB" altLang="en-US" sz="2800" dirty="0">
                <a:latin typeface="+mj-lt"/>
              </a:rPr>
              <a:t> analysis – </a:t>
            </a:r>
          </a:p>
          <a:p>
            <a:pPr eaLnBrk="1" hangingPunct="1">
              <a:lnSpc>
                <a:spcPct val="80000"/>
              </a:lnSpc>
            </a:pPr>
            <a:r>
              <a:rPr lang="en-GB" altLang="en-US" sz="2800" dirty="0">
                <a:latin typeface="+mj-lt"/>
              </a:rPr>
              <a:t>While it provides a plausible explanation for why men might commit more crime than women, it doesn’t have explanations for why all men who don’t have access to legitimate means of asserting masculinity don’t turn to crime – and most don’t – or for the different types of crime that are committed.</a:t>
            </a:r>
          </a:p>
          <a:p>
            <a:pPr eaLnBrk="1" hangingPunct="1">
              <a:lnSpc>
                <a:spcPct val="80000"/>
              </a:lnSpc>
            </a:pPr>
            <a:r>
              <a:rPr lang="en-GB" altLang="en-US" sz="2800" dirty="0">
                <a:latin typeface="+mj-lt"/>
              </a:rPr>
              <a:t>Not all male crime can be interpreted as an expression of masculinity</a:t>
            </a:r>
          </a:p>
        </p:txBody>
      </p:sp>
    </p:spTree>
    <p:extLst>
      <p:ext uri="{BB962C8B-B14F-4D97-AF65-F5344CB8AC3E}">
        <p14:creationId xmlns:p14="http://schemas.microsoft.com/office/powerpoint/2010/main" val="406363807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pRg st="4" end="4"/>
                                            </p:txEl>
                                          </p:spTgt>
                                        </p:tgtEl>
                                        <p:attrNameLst>
                                          <p:attrName>style.visibility</p:attrName>
                                        </p:attrNameLst>
                                      </p:cBhvr>
                                      <p:to>
                                        <p:strVal val="visible"/>
                                      </p:to>
                                    </p:set>
                                    <p:anim calcmode="lin" valueType="num">
                                      <p:cBhvr additive="base">
                                        <p:cTn id="7"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171">
                                            <p:txEl>
                                              <p:pRg st="5" end="5"/>
                                            </p:txEl>
                                          </p:spTgt>
                                        </p:tgtEl>
                                        <p:attrNameLst>
                                          <p:attrName>style.visibility</p:attrName>
                                        </p:attrNameLst>
                                      </p:cBhvr>
                                      <p:to>
                                        <p:strVal val="visible"/>
                                      </p:to>
                                    </p:set>
                                    <p:anim calcmode="lin" valueType="num">
                                      <p:cBhvr additive="base">
                                        <p:cTn id="11"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171">
                                            <p:txEl>
                                              <p:pRg st="6" end="6"/>
                                            </p:txEl>
                                          </p:spTgt>
                                        </p:tgtEl>
                                        <p:attrNameLst>
                                          <p:attrName>style.visibility</p:attrName>
                                        </p:attrNameLst>
                                      </p:cBhvr>
                                      <p:to>
                                        <p:strVal val="visible"/>
                                      </p:to>
                                    </p:set>
                                    <p:anim calcmode="lin" valueType="num">
                                      <p:cBhvr additive="base">
                                        <p:cTn id="15"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39769" y="284176"/>
            <a:ext cx="10747230" cy="1508760"/>
          </a:xfrm>
        </p:spPr>
        <p:txBody>
          <a:bodyPr/>
          <a:lstStyle/>
          <a:p>
            <a:pPr eaLnBrk="1" hangingPunct="1"/>
            <a:r>
              <a:rPr lang="en-GB" altLang="en-US" dirty="0" smtClean="0">
                <a:solidFill>
                  <a:srgbClr val="00B0F0"/>
                </a:solidFill>
              </a:rPr>
              <a:t>The assertion of masculinity</a:t>
            </a:r>
          </a:p>
        </p:txBody>
      </p:sp>
      <p:sp>
        <p:nvSpPr>
          <p:cNvPr id="5123" name="Rectangle 3"/>
          <p:cNvSpPr>
            <a:spLocks noGrp="1" noChangeArrowheads="1"/>
          </p:cNvSpPr>
          <p:nvPr>
            <p:ph type="body" idx="1"/>
          </p:nvPr>
        </p:nvSpPr>
        <p:spPr>
          <a:xfrm>
            <a:off x="239769" y="2085474"/>
            <a:ext cx="11711599" cy="4512176"/>
          </a:xfrm>
        </p:spPr>
        <p:txBody>
          <a:bodyPr>
            <a:normAutofit/>
          </a:bodyPr>
          <a:lstStyle/>
          <a:p>
            <a:pPr eaLnBrk="1" hangingPunct="1">
              <a:lnSpc>
                <a:spcPct val="80000"/>
              </a:lnSpc>
              <a:buFontTx/>
              <a:buNone/>
            </a:pPr>
            <a:r>
              <a:rPr lang="en-GB" altLang="en-US" sz="3600" dirty="0">
                <a:latin typeface="+mj-lt"/>
              </a:rPr>
              <a:t>Connell (1987, 1995) – ‘</a:t>
            </a:r>
            <a:r>
              <a:rPr lang="en-GB" altLang="en-US" sz="3600" i="1" dirty="0">
                <a:latin typeface="+mj-lt"/>
              </a:rPr>
              <a:t>Hegemonic masculinity’</a:t>
            </a:r>
            <a:endParaRPr lang="en-GB" altLang="en-US" sz="3600" dirty="0">
              <a:latin typeface="+mj-lt"/>
            </a:endParaRPr>
          </a:p>
          <a:p>
            <a:pPr eaLnBrk="1" hangingPunct="1">
              <a:lnSpc>
                <a:spcPct val="80000"/>
              </a:lnSpc>
            </a:pPr>
            <a:r>
              <a:rPr lang="en-GB" altLang="en-US" sz="3600" dirty="0">
                <a:latin typeface="+mj-lt"/>
              </a:rPr>
              <a:t>A male gender identity that defines what it means to be a ‘real man’; men who don’t want to be regarded as ‘wimps’, abnormal or odd are meant to accomplish this masculinity </a:t>
            </a:r>
          </a:p>
          <a:p>
            <a:pPr eaLnBrk="1" hangingPunct="1">
              <a:lnSpc>
                <a:spcPct val="80000"/>
              </a:lnSpc>
            </a:pPr>
            <a:r>
              <a:rPr lang="en-GB" altLang="en-US" sz="3600" dirty="0">
                <a:latin typeface="+mj-lt"/>
              </a:rPr>
              <a:t>It features such things as toughness, aggression, competitiveness, control, success and power over – and subordination of – women</a:t>
            </a:r>
            <a:r>
              <a:rPr lang="en-GB" altLang="en-US" sz="3600" dirty="0" smtClean="0">
                <a:latin typeface="+mj-lt"/>
              </a:rPr>
              <a:t>.</a:t>
            </a:r>
            <a:endParaRPr lang="en-GB" altLang="en-US" sz="3600" dirty="0">
              <a:latin typeface="+mj-lt"/>
            </a:endParaRPr>
          </a:p>
        </p:txBody>
      </p:sp>
    </p:spTree>
    <p:extLst>
      <p:ext uri="{BB962C8B-B14F-4D97-AF65-F5344CB8AC3E}">
        <p14:creationId xmlns:p14="http://schemas.microsoft.com/office/powerpoint/2010/main" val="227961691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69737" y="830067"/>
            <a:ext cx="10956758" cy="4762584"/>
          </a:xfrm>
        </p:spPr>
        <p:txBody>
          <a:bodyPr>
            <a:noAutofit/>
          </a:bodyPr>
          <a:lstStyle/>
          <a:p>
            <a:pPr eaLnBrk="1" hangingPunct="1">
              <a:lnSpc>
                <a:spcPct val="80000"/>
              </a:lnSpc>
              <a:buFontTx/>
              <a:buNone/>
            </a:pPr>
            <a:r>
              <a:rPr lang="en-GB" altLang="en-US" sz="3600" dirty="0" err="1">
                <a:solidFill>
                  <a:srgbClr val="00B0F0"/>
                </a:solidFill>
                <a:latin typeface="+mj-lt"/>
              </a:rPr>
              <a:t>Lyng</a:t>
            </a:r>
            <a:r>
              <a:rPr lang="en-GB" altLang="en-US" sz="3600" dirty="0">
                <a:solidFill>
                  <a:srgbClr val="00B0F0"/>
                </a:solidFill>
                <a:latin typeface="+mj-lt"/>
              </a:rPr>
              <a:t> - ‘edgework’</a:t>
            </a:r>
          </a:p>
          <a:p>
            <a:pPr eaLnBrk="1" hangingPunct="1">
              <a:lnSpc>
                <a:spcPct val="80000"/>
              </a:lnSpc>
              <a:buFontTx/>
              <a:buNone/>
            </a:pPr>
            <a:endParaRPr lang="en-GB" altLang="en-US" sz="2800" dirty="0">
              <a:solidFill>
                <a:schemeClr val="bg1"/>
              </a:solidFill>
              <a:latin typeface="+mj-lt"/>
            </a:endParaRPr>
          </a:p>
          <a:p>
            <a:pPr eaLnBrk="1" hangingPunct="1">
              <a:lnSpc>
                <a:spcPct val="80000"/>
              </a:lnSpc>
            </a:pPr>
            <a:r>
              <a:rPr lang="en-GB" altLang="en-US" sz="2800" dirty="0">
                <a:latin typeface="+mj-lt"/>
              </a:rPr>
              <a:t>Edgework or risk taking may be a motivating factor among some men to get involved in crime as a means of expressing their masculinity</a:t>
            </a:r>
          </a:p>
          <a:p>
            <a:pPr eaLnBrk="1" hangingPunct="1">
              <a:lnSpc>
                <a:spcPct val="80000"/>
              </a:lnSpc>
            </a:pPr>
            <a:endParaRPr lang="en-GB" altLang="en-US" sz="2800" dirty="0" smtClean="0">
              <a:latin typeface="+mj-lt"/>
            </a:endParaRPr>
          </a:p>
          <a:p>
            <a:pPr eaLnBrk="1" hangingPunct="1">
              <a:lnSpc>
                <a:spcPct val="80000"/>
              </a:lnSpc>
            </a:pPr>
            <a:r>
              <a:rPr lang="en-GB" altLang="en-US" sz="2800" dirty="0" smtClean="0">
                <a:latin typeface="+mj-lt"/>
              </a:rPr>
              <a:t>The </a:t>
            </a:r>
            <a:r>
              <a:rPr lang="en-GB" altLang="en-US" sz="2800" dirty="0">
                <a:latin typeface="+mj-lt"/>
              </a:rPr>
              <a:t>nature of hegemonic masculinity may also explain why middle class men try to assert masculinity through ruthlessness, ambition and thrill-seeking in business, leading to white collar crime and corporate crimes such as computer hacking, fraud, illegal stock market or money market trading.</a:t>
            </a:r>
          </a:p>
          <a:p>
            <a:pPr eaLnBrk="1" hangingPunct="1">
              <a:lnSpc>
                <a:spcPct val="80000"/>
              </a:lnSpc>
            </a:pPr>
            <a:endParaRPr lang="en-GB" altLang="en-US" sz="2800" dirty="0">
              <a:latin typeface="+mj-lt"/>
            </a:endParaRPr>
          </a:p>
          <a:p>
            <a:pPr eaLnBrk="1" hangingPunct="1">
              <a:lnSpc>
                <a:spcPct val="80000"/>
              </a:lnSpc>
            </a:pPr>
            <a:r>
              <a:rPr lang="en-GB" altLang="en-US" sz="2800" dirty="0">
                <a:latin typeface="+mj-lt"/>
              </a:rPr>
              <a:t>The nature of hegemonic masculinity may also explain why men from all social classes commit domestic violence and rape</a:t>
            </a:r>
          </a:p>
          <a:p>
            <a:pPr eaLnBrk="1" hangingPunct="1">
              <a:lnSpc>
                <a:spcPct val="80000"/>
              </a:lnSpc>
            </a:pPr>
            <a:endParaRPr lang="en-GB" altLang="en-US" sz="2800" dirty="0">
              <a:solidFill>
                <a:srgbClr val="FF0000"/>
              </a:solidFill>
              <a:latin typeface="+mj-lt"/>
            </a:endParaRPr>
          </a:p>
        </p:txBody>
      </p:sp>
    </p:spTree>
    <p:extLst>
      <p:ext uri="{BB962C8B-B14F-4D97-AF65-F5344CB8AC3E}">
        <p14:creationId xmlns:p14="http://schemas.microsoft.com/office/powerpoint/2010/main" val="419577523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47">
                                            <p:txEl>
                                              <p:pRg st="6" end="6"/>
                                            </p:txEl>
                                          </p:spTgt>
                                        </p:tgtEl>
                                        <p:attrNameLst>
                                          <p:attrName>style.visibility</p:attrName>
                                        </p:attrNameLst>
                                      </p:cBhvr>
                                      <p:to>
                                        <p:strVal val="visible"/>
                                      </p:to>
                                    </p:set>
                                    <p:anim calcmode="lin" valueType="num">
                                      <p:cBhvr additive="base">
                                        <p:cTn id="25"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054" y="479430"/>
            <a:ext cx="11470104" cy="6163520"/>
          </a:xfrm>
        </p:spPr>
        <p:txBody>
          <a:bodyPr>
            <a:normAutofit/>
          </a:bodyPr>
          <a:lstStyle/>
          <a:p>
            <a:r>
              <a:rPr lang="en-GB" sz="4000" dirty="0" err="1">
                <a:solidFill>
                  <a:srgbClr val="00B0F0"/>
                </a:solidFill>
                <a:latin typeface="+mj-lt"/>
              </a:rPr>
              <a:t>Winlow</a:t>
            </a:r>
            <a:r>
              <a:rPr lang="en-GB" sz="4000" dirty="0">
                <a:solidFill>
                  <a:srgbClr val="00B0F0"/>
                </a:solidFill>
                <a:latin typeface="+mj-lt"/>
              </a:rPr>
              <a:t>: Postmodernity, Masculine &amp; Crime</a:t>
            </a:r>
          </a:p>
          <a:p>
            <a:pPr marL="0" indent="0">
              <a:buNone/>
            </a:pPr>
            <a:endParaRPr lang="en-GB" sz="2800" dirty="0" smtClean="0">
              <a:solidFill>
                <a:schemeClr val="bg1"/>
              </a:solidFill>
              <a:latin typeface="+mj-lt"/>
              <a:cs typeface="Courier New" pitchFamily="49" charset="0"/>
            </a:endParaRPr>
          </a:p>
          <a:p>
            <a:pPr marL="0" indent="0">
              <a:buNone/>
            </a:pPr>
            <a:endParaRPr lang="en-GB" sz="3200" dirty="0">
              <a:solidFill>
                <a:schemeClr val="bg1"/>
              </a:solidFill>
              <a:latin typeface="+mj-lt"/>
              <a:cs typeface="Courier New" pitchFamily="49" charset="0"/>
            </a:endParaRPr>
          </a:p>
          <a:p>
            <a:pPr marL="0" indent="0">
              <a:buNone/>
            </a:pPr>
            <a:r>
              <a:rPr lang="en-GB" sz="3200" dirty="0" smtClean="0">
                <a:latin typeface="+mj-lt"/>
                <a:cs typeface="Courier New" pitchFamily="49" charset="0"/>
              </a:rPr>
              <a:t>Globalisation </a:t>
            </a:r>
            <a:r>
              <a:rPr lang="en-GB" sz="3200" dirty="0">
                <a:latin typeface="+mj-lt"/>
                <a:cs typeface="Courier New" pitchFamily="49" charset="0"/>
              </a:rPr>
              <a:t>has led to a shift from a modern industrial society to a postmodern de-industrialised society. Men have lost opportunities to express their masculinity through traditional manual jobs and therefore provide for their families. The expansion of the night time sector has provided working class men with legal employment, opportunities for crime and a channel through which to express their masculinity. </a:t>
            </a:r>
          </a:p>
        </p:txBody>
      </p:sp>
    </p:spTree>
    <p:extLst>
      <p:ext uri="{BB962C8B-B14F-4D97-AF65-F5344CB8AC3E}">
        <p14:creationId xmlns:p14="http://schemas.microsoft.com/office/powerpoint/2010/main" val="366824164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4367214" y="1412875"/>
            <a:ext cx="6300787"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200" b="1" dirty="0"/>
              <a:t>In 1977 </a:t>
            </a:r>
            <a:r>
              <a:rPr lang="en-GB" altLang="en-US" sz="2200" b="1" dirty="0">
                <a:solidFill>
                  <a:srgbClr val="FF0066"/>
                </a:solidFill>
              </a:rPr>
              <a:t>Carol Smart</a:t>
            </a:r>
            <a:r>
              <a:rPr lang="en-GB" altLang="en-US" sz="2200" b="1" dirty="0"/>
              <a:t> put forward the following </a:t>
            </a:r>
            <a:r>
              <a:rPr lang="en-GB" altLang="en-US" sz="2200" b="1" dirty="0" smtClean="0"/>
              <a:t>Reasons </a:t>
            </a:r>
            <a:r>
              <a:rPr lang="en-GB" altLang="en-US" sz="2200" b="1" dirty="0"/>
              <a:t>to explain the neglect of women in criminology: </a:t>
            </a:r>
          </a:p>
          <a:p>
            <a:pPr eaLnBrk="1" hangingPunct="1">
              <a:buClr>
                <a:srgbClr val="FF0066"/>
              </a:buClr>
              <a:buFont typeface="Wingdings" panose="05000000000000000000" pitchFamily="2" charset="2"/>
              <a:buChar char="n"/>
            </a:pPr>
            <a:r>
              <a:rPr lang="en-GB" altLang="en-US" sz="2200" b="1" dirty="0"/>
              <a:t>Women tend to commit fewer crimes than men. </a:t>
            </a:r>
          </a:p>
          <a:p>
            <a:pPr eaLnBrk="1" hangingPunct="1">
              <a:buClr>
                <a:srgbClr val="FF0066"/>
              </a:buClr>
              <a:buFont typeface="Wingdings" panose="05000000000000000000" pitchFamily="2" charset="2"/>
              <a:buChar char="n"/>
            </a:pPr>
            <a:r>
              <a:rPr lang="en-GB" altLang="en-US" sz="2200" b="1" dirty="0"/>
              <a:t>Most crimes committed by women appear to be of a comparatively trivial nature - shoplifting and sexual offences. </a:t>
            </a:r>
          </a:p>
          <a:p>
            <a:pPr eaLnBrk="1" hangingPunct="1">
              <a:buClr>
                <a:srgbClr val="FF0066"/>
              </a:buClr>
              <a:buFont typeface="Wingdings" panose="05000000000000000000" pitchFamily="2" charset="2"/>
              <a:buChar char="n"/>
            </a:pPr>
            <a:r>
              <a:rPr lang="en-GB" altLang="en-US" sz="2200" b="1" dirty="0"/>
              <a:t>Sociology and criminology tend to be dominated by men. </a:t>
            </a:r>
          </a:p>
          <a:p>
            <a:pPr eaLnBrk="1" hangingPunct="1">
              <a:buClr>
                <a:srgbClr val="FF0066"/>
              </a:buClr>
              <a:buFont typeface="Wingdings" panose="05000000000000000000" pitchFamily="2" charset="2"/>
              <a:buChar char="n"/>
            </a:pPr>
            <a:r>
              <a:rPr lang="en-GB" altLang="en-US" sz="2200" b="1" dirty="0"/>
              <a:t>Traditional criminology is motivated by a desire to control problem behaviour. As women's behaviour is less of a problem than men's it has received less attention.</a:t>
            </a:r>
            <a:r>
              <a:rPr lang="en-GB" altLang="en-US" sz="2400" b="1" dirty="0"/>
              <a:t> </a:t>
            </a:r>
          </a:p>
        </p:txBody>
      </p:sp>
      <p:pic>
        <p:nvPicPr>
          <p:cNvPr id="2055" name="Picture 7" descr="1451034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24001" y="2205039"/>
            <a:ext cx="2843213" cy="3805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Neglect of women in criminology</a:t>
            </a:r>
            <a:endParaRPr lang="en-GB" dirty="0"/>
          </a:p>
        </p:txBody>
      </p:sp>
    </p:spTree>
    <p:extLst>
      <p:ext uri="{BB962C8B-B14F-4D97-AF65-F5344CB8AC3E}">
        <p14:creationId xmlns:p14="http://schemas.microsoft.com/office/powerpoint/2010/main" val="659741031"/>
      </p:ext>
    </p:extLst>
  </p:cSld>
  <p:clrMapOvr>
    <a:masterClrMapping/>
  </p:clrMapOvr>
  <p:transition spd="slow">
    <p:pull dir="d"/>
    <p:sndAc>
      <p:stSnd>
        <p:snd r:embed="rId2" name="av006guita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fltVal val="0"/>
                                          </p:val>
                                        </p:tav>
                                        <p:tav tm="100000">
                                          <p:val>
                                            <p:strVal val="#ppt_w"/>
                                          </p:val>
                                        </p:tav>
                                      </p:tavLst>
                                    </p:anim>
                                    <p:anim calcmode="lin" valueType="num">
                                      <p:cBhvr>
                                        <p:cTn id="8" dur="1000" fill="hold"/>
                                        <p:tgtEl>
                                          <p:spTgt spid="2054"/>
                                        </p:tgtEl>
                                        <p:attrNameLst>
                                          <p:attrName>ppt_h</p:attrName>
                                        </p:attrNameLst>
                                      </p:cBhvr>
                                      <p:tavLst>
                                        <p:tav tm="0">
                                          <p:val>
                                            <p:fltVal val="0"/>
                                          </p:val>
                                        </p:tav>
                                        <p:tav tm="100000">
                                          <p:val>
                                            <p:strVal val="#ppt_h"/>
                                          </p:val>
                                        </p:tav>
                                      </p:tavLst>
                                    </p:anim>
                                    <p:anim calcmode="lin" valueType="num">
                                      <p:cBhvr>
                                        <p:cTn id="9" dur="1000" fill="hold"/>
                                        <p:tgtEl>
                                          <p:spTgt spid="205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5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2055"/>
                                        </p:tgtEl>
                                        <p:attrNameLst>
                                          <p:attrName>style.visibility</p:attrName>
                                        </p:attrNameLst>
                                      </p:cBhvr>
                                      <p:to>
                                        <p:strVal val="visible"/>
                                      </p:to>
                                    </p:set>
                                    <p:anim calcmode="lin" valueType="num">
                                      <p:cBhvr>
                                        <p:cTn id="15" dur="1000" fill="hold"/>
                                        <p:tgtEl>
                                          <p:spTgt spid="2055"/>
                                        </p:tgtEl>
                                        <p:attrNameLst>
                                          <p:attrName>ppt_w</p:attrName>
                                        </p:attrNameLst>
                                      </p:cBhvr>
                                      <p:tavLst>
                                        <p:tav tm="0">
                                          <p:val>
                                            <p:fltVal val="0"/>
                                          </p:val>
                                        </p:tav>
                                        <p:tav tm="100000">
                                          <p:val>
                                            <p:strVal val="#ppt_w"/>
                                          </p:val>
                                        </p:tav>
                                      </p:tavLst>
                                    </p:anim>
                                    <p:anim calcmode="lin" valueType="num">
                                      <p:cBhvr>
                                        <p:cTn id="16" dur="1000" fill="hold"/>
                                        <p:tgtEl>
                                          <p:spTgt spid="2055"/>
                                        </p:tgtEl>
                                        <p:attrNameLst>
                                          <p:attrName>ppt_h</p:attrName>
                                        </p:attrNameLst>
                                      </p:cBhvr>
                                      <p:tavLst>
                                        <p:tav tm="0">
                                          <p:val>
                                            <p:fltVal val="0"/>
                                          </p:val>
                                        </p:tav>
                                        <p:tav tm="100000">
                                          <p:val>
                                            <p:strVal val="#ppt_h"/>
                                          </p:val>
                                        </p:tav>
                                      </p:tavLst>
                                    </p:anim>
                                    <p:anim calcmode="lin" valueType="num">
                                      <p:cBhvr>
                                        <p:cTn id="17" dur="1000" fill="hold"/>
                                        <p:tgtEl>
                                          <p:spTgt spid="205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05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Evidence p.24</a:t>
            </a:r>
            <a:endParaRPr lang="en-GB" dirty="0"/>
          </a:p>
        </p:txBody>
      </p:sp>
      <p:sp>
        <p:nvSpPr>
          <p:cNvPr id="3" name="Content Placeholder 2"/>
          <p:cNvSpPr>
            <a:spLocks noGrp="1"/>
          </p:cNvSpPr>
          <p:nvPr>
            <p:ph idx="1"/>
          </p:nvPr>
        </p:nvSpPr>
        <p:spPr/>
        <p:txBody>
          <a:bodyPr>
            <a:normAutofit/>
          </a:bodyPr>
          <a:lstStyle/>
          <a:p>
            <a:r>
              <a:rPr lang="en-GB" sz="4000" dirty="0" smtClean="0"/>
              <a:t>What </a:t>
            </a:r>
            <a:r>
              <a:rPr lang="en-GB" sz="4000" dirty="0" smtClean="0"/>
              <a:t>are the patterns in the crime statistics in terns of men and women as offenders and as victims?</a:t>
            </a:r>
            <a:endParaRPr lang="en-GB" sz="4000" dirty="0"/>
          </a:p>
        </p:txBody>
      </p:sp>
    </p:spTree>
    <p:extLst>
      <p:ext uri="{BB962C8B-B14F-4D97-AF65-F5344CB8AC3E}">
        <p14:creationId xmlns:p14="http://schemas.microsoft.com/office/powerpoint/2010/main" val="73030381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7694" y="316259"/>
            <a:ext cx="9784080" cy="1508760"/>
          </a:xfrm>
        </p:spPr>
        <p:txBody>
          <a:bodyPr/>
          <a:lstStyle/>
          <a:p>
            <a:pPr eaLnBrk="1" hangingPunct="1"/>
            <a:r>
              <a:rPr lang="en-US" altLang="en-US" dirty="0" smtClean="0">
                <a:latin typeface="+mn-lt"/>
              </a:rPr>
              <a:t>Gender &amp; Crime- the </a:t>
            </a:r>
            <a:r>
              <a:rPr lang="en-US" altLang="en-US" dirty="0" smtClean="0">
                <a:latin typeface="+mn-lt"/>
              </a:rPr>
              <a:t>Statistics (page 24)</a:t>
            </a:r>
            <a:endParaRPr lang="en-US" altLang="en-US" dirty="0" smtClean="0">
              <a:latin typeface="+mn-lt"/>
            </a:endParaRPr>
          </a:p>
        </p:txBody>
      </p:sp>
      <p:sp>
        <p:nvSpPr>
          <p:cNvPr id="8195" name="Rectangle 3"/>
          <p:cNvSpPr>
            <a:spLocks noGrp="1" noChangeArrowheads="1"/>
          </p:cNvSpPr>
          <p:nvPr>
            <p:ph idx="1"/>
          </p:nvPr>
        </p:nvSpPr>
        <p:spPr>
          <a:xfrm>
            <a:off x="497305" y="1825019"/>
            <a:ext cx="11293642" cy="4731689"/>
          </a:xfrm>
        </p:spPr>
        <p:txBody>
          <a:bodyPr rtlCol="0">
            <a:normAutofit fontScale="85000" lnSpcReduction="20000"/>
          </a:bodyPr>
          <a:lstStyle/>
          <a:p>
            <a:pPr>
              <a:lnSpc>
                <a:spcPct val="90000"/>
              </a:lnSpc>
              <a:buNone/>
              <a:defRPr/>
            </a:pPr>
            <a:r>
              <a:rPr lang="en-US" dirty="0" smtClean="0"/>
              <a:t>Official statistics show;</a:t>
            </a:r>
          </a:p>
          <a:p>
            <a:pPr>
              <a:lnSpc>
                <a:spcPct val="90000"/>
              </a:lnSpc>
              <a:buFont typeface="Wingdings 3" charset="2"/>
              <a:buChar char=""/>
              <a:defRPr/>
            </a:pPr>
            <a:r>
              <a:rPr lang="en-US" dirty="0" smtClean="0"/>
              <a:t>That males in most countries commit far more crime than females.</a:t>
            </a:r>
          </a:p>
          <a:p>
            <a:pPr>
              <a:lnSpc>
                <a:spcPct val="90000"/>
              </a:lnSpc>
              <a:buFont typeface="Wingdings 3" charset="2"/>
              <a:buChar char=""/>
              <a:defRPr/>
            </a:pPr>
            <a:r>
              <a:rPr lang="en-US" dirty="0" smtClean="0"/>
              <a:t>4/5 Crimes in England are committed by males</a:t>
            </a:r>
          </a:p>
          <a:p>
            <a:pPr>
              <a:lnSpc>
                <a:spcPct val="90000"/>
              </a:lnSpc>
              <a:buFont typeface="Wingdings 3" charset="2"/>
              <a:buChar char=""/>
              <a:defRPr/>
            </a:pPr>
            <a:r>
              <a:rPr lang="en-US" dirty="0" smtClean="0"/>
              <a:t>They are more likely to be repeat offenders</a:t>
            </a:r>
          </a:p>
          <a:p>
            <a:pPr>
              <a:lnSpc>
                <a:spcPct val="90000"/>
              </a:lnSpc>
              <a:buFont typeface="Wingdings 3" charset="2"/>
              <a:buChar char=""/>
              <a:defRPr/>
            </a:pPr>
            <a:r>
              <a:rPr lang="en-US" dirty="0" smtClean="0"/>
              <a:t>In general they commit more serious offences</a:t>
            </a:r>
          </a:p>
          <a:p>
            <a:pPr>
              <a:lnSpc>
                <a:spcPct val="90000"/>
              </a:lnSpc>
              <a:buNone/>
              <a:defRPr/>
            </a:pPr>
            <a:r>
              <a:rPr lang="en-US" dirty="0" smtClean="0"/>
              <a:t>	</a:t>
            </a:r>
          </a:p>
          <a:p>
            <a:pPr>
              <a:lnSpc>
                <a:spcPct val="90000"/>
              </a:lnSpc>
              <a:buNone/>
              <a:defRPr/>
            </a:pPr>
            <a:r>
              <a:rPr lang="en-US" dirty="0" smtClean="0"/>
              <a:t>	Men are a number of times more likely to be found guilty or cautioned for offending than women;</a:t>
            </a:r>
          </a:p>
          <a:p>
            <a:pPr>
              <a:lnSpc>
                <a:spcPct val="90000"/>
              </a:lnSpc>
              <a:buFont typeface="Wingdings 3" charset="2"/>
              <a:buChar char=""/>
              <a:defRPr/>
            </a:pPr>
            <a:r>
              <a:rPr lang="en-US" dirty="0" smtClean="0"/>
              <a:t>About 50 times more likely for sex offences</a:t>
            </a:r>
          </a:p>
          <a:p>
            <a:pPr>
              <a:lnSpc>
                <a:spcPct val="90000"/>
              </a:lnSpc>
              <a:buFont typeface="Wingdings 3" charset="2"/>
              <a:buChar char=""/>
              <a:defRPr/>
            </a:pPr>
            <a:r>
              <a:rPr lang="en-US" dirty="0" smtClean="0"/>
              <a:t>About 14 times more likely for burglaries</a:t>
            </a:r>
          </a:p>
          <a:p>
            <a:pPr>
              <a:lnSpc>
                <a:spcPct val="90000"/>
              </a:lnSpc>
              <a:buFont typeface="Wingdings 3" charset="2"/>
              <a:buChar char=""/>
              <a:defRPr/>
            </a:pPr>
            <a:r>
              <a:rPr lang="en-US" dirty="0" smtClean="0"/>
              <a:t>About 18 times more likely for robbery and drug offences</a:t>
            </a:r>
          </a:p>
          <a:p>
            <a:pPr>
              <a:lnSpc>
                <a:spcPct val="90000"/>
              </a:lnSpc>
              <a:buFont typeface="Wingdings 3" charset="2"/>
              <a:buChar char=""/>
              <a:defRPr/>
            </a:pPr>
            <a:r>
              <a:rPr lang="en-US" dirty="0" smtClean="0"/>
              <a:t>About 7 times more likely for criminal damage</a:t>
            </a:r>
          </a:p>
          <a:p>
            <a:pPr>
              <a:lnSpc>
                <a:spcPct val="90000"/>
              </a:lnSpc>
              <a:buFont typeface="Wingdings 3" charset="2"/>
              <a:buChar char=""/>
              <a:defRPr/>
            </a:pPr>
            <a:r>
              <a:rPr lang="en-US" dirty="0" smtClean="0"/>
              <a:t>About 5 times more likely for violence against the person, though this is much greater for violence which results in serious injury</a:t>
            </a:r>
          </a:p>
        </p:txBody>
      </p:sp>
      <p:pic>
        <p:nvPicPr>
          <p:cNvPr id="7172" name="Picture 7" descr="Crime%20Solv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2162" y="115888"/>
            <a:ext cx="1964405" cy="2796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813108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 calcmode="lin" valueType="num">
                                      <p:cBhvr additive="base">
                                        <p:cTn id="7"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 calcmode="lin" valueType="num">
                                      <p:cBhvr additive="base">
                                        <p:cTn id="13"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anim calcmode="lin" valueType="num">
                                      <p:cBhvr additive="base">
                                        <p:cTn id="19"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4" end="4"/>
                                            </p:txEl>
                                          </p:spTgt>
                                        </p:tgtEl>
                                        <p:attrNameLst>
                                          <p:attrName>style.visibility</p:attrName>
                                        </p:attrNameLst>
                                      </p:cBhvr>
                                      <p:to>
                                        <p:strVal val="visible"/>
                                      </p:to>
                                    </p:set>
                                    <p:anim calcmode="lin" valueType="num">
                                      <p:cBhvr additive="base">
                                        <p:cTn id="25"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195">
                                            <p:txEl>
                                              <p:pRg st="5" end="5"/>
                                            </p:txEl>
                                          </p:spTgt>
                                        </p:tgtEl>
                                        <p:attrNameLst>
                                          <p:attrName>style.visibility</p:attrName>
                                        </p:attrNameLst>
                                      </p:cBhvr>
                                      <p:to>
                                        <p:strVal val="visible"/>
                                      </p:to>
                                    </p:set>
                                    <p:anim calcmode="lin" valueType="num">
                                      <p:cBhvr additive="base">
                                        <p:cTn id="31"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 calcmode="lin" valueType="num">
                                      <p:cBhvr additive="base">
                                        <p:cTn id="37"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8195">
                                            <p:txEl>
                                              <p:pRg st="7" end="7"/>
                                            </p:txEl>
                                          </p:spTgt>
                                        </p:tgtEl>
                                        <p:attrNameLst>
                                          <p:attrName>style.visibility</p:attrName>
                                        </p:attrNameLst>
                                      </p:cBhvr>
                                      <p:to>
                                        <p:strVal val="visible"/>
                                      </p:to>
                                    </p:set>
                                    <p:anim calcmode="lin" valueType="num">
                                      <p:cBhvr additive="base">
                                        <p:cTn id="43" dur="5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8195">
                                            <p:txEl>
                                              <p:pRg st="8" end="8"/>
                                            </p:txEl>
                                          </p:spTgt>
                                        </p:tgtEl>
                                        <p:attrNameLst>
                                          <p:attrName>style.visibility</p:attrName>
                                        </p:attrNameLst>
                                      </p:cBhvr>
                                      <p:to>
                                        <p:strVal val="visible"/>
                                      </p:to>
                                    </p:set>
                                    <p:anim calcmode="lin" valueType="num">
                                      <p:cBhvr additive="base">
                                        <p:cTn id="49" dur="5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8195">
                                            <p:txEl>
                                              <p:pRg st="9" end="9"/>
                                            </p:txEl>
                                          </p:spTgt>
                                        </p:tgtEl>
                                        <p:attrNameLst>
                                          <p:attrName>style.visibility</p:attrName>
                                        </p:attrNameLst>
                                      </p:cBhvr>
                                      <p:to>
                                        <p:strVal val="visible"/>
                                      </p:to>
                                    </p:set>
                                    <p:anim calcmode="lin" valueType="num">
                                      <p:cBhvr additive="base">
                                        <p:cTn id="55" dur="500" fill="hold"/>
                                        <p:tgtEl>
                                          <p:spTgt spid="819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19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8195">
                                            <p:txEl>
                                              <p:pRg st="10" end="10"/>
                                            </p:txEl>
                                          </p:spTgt>
                                        </p:tgtEl>
                                        <p:attrNameLst>
                                          <p:attrName>style.visibility</p:attrName>
                                        </p:attrNameLst>
                                      </p:cBhvr>
                                      <p:to>
                                        <p:strVal val="visible"/>
                                      </p:to>
                                    </p:set>
                                    <p:anim calcmode="lin" valueType="num">
                                      <p:cBhvr additive="base">
                                        <p:cTn id="61" dur="5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1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8195">
                                            <p:txEl>
                                              <p:pRg st="11" end="11"/>
                                            </p:txEl>
                                          </p:spTgt>
                                        </p:tgtEl>
                                        <p:attrNameLst>
                                          <p:attrName>style.visibility</p:attrName>
                                        </p:attrNameLst>
                                      </p:cBhvr>
                                      <p:to>
                                        <p:strVal val="visible"/>
                                      </p:to>
                                    </p:set>
                                    <p:anim calcmode="lin" valueType="num">
                                      <p:cBhvr additive="base">
                                        <p:cTn id="67" dur="5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19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1202919" y="2133600"/>
            <a:ext cx="532923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200" dirty="0"/>
              <a:t>Official statistics indicate that women in all age groups appear to commit far less crime than men. This pattern has raised three main questions:</a:t>
            </a:r>
          </a:p>
          <a:p>
            <a:pPr eaLnBrk="1" hangingPunct="1"/>
            <a:r>
              <a:rPr lang="en-GB" altLang="en-US" sz="2200" dirty="0">
                <a:solidFill>
                  <a:srgbClr val="FF0066"/>
                </a:solidFill>
              </a:rPr>
              <a:t>1</a:t>
            </a:r>
            <a:r>
              <a:rPr lang="en-GB" altLang="en-US" sz="2200" dirty="0"/>
              <a:t>  Do women really commit fewer crimes than men, or are the figures misleading?</a:t>
            </a:r>
          </a:p>
          <a:p>
            <a:pPr eaLnBrk="1" hangingPunct="1"/>
            <a:r>
              <a:rPr lang="en-GB" altLang="en-US" sz="2200" dirty="0">
                <a:solidFill>
                  <a:srgbClr val="FF0066"/>
                </a:solidFill>
              </a:rPr>
              <a:t>2</a:t>
            </a:r>
            <a:r>
              <a:rPr lang="en-GB" altLang="en-US" sz="2200" dirty="0"/>
              <a:t>  Is the proportion of crimes committed by women increasing, and is this linked to 'women's liberation'?</a:t>
            </a:r>
          </a:p>
          <a:p>
            <a:pPr eaLnBrk="1" hangingPunct="1"/>
            <a:r>
              <a:rPr lang="en-GB" altLang="en-US" sz="2200" dirty="0">
                <a:solidFill>
                  <a:srgbClr val="FF0066"/>
                </a:solidFill>
              </a:rPr>
              <a:t>3</a:t>
            </a:r>
            <a:r>
              <a:rPr lang="en-GB" altLang="en-US" sz="2200" dirty="0"/>
              <a:t>  Why do some women break the law?</a:t>
            </a:r>
          </a:p>
        </p:txBody>
      </p:sp>
      <p:pic>
        <p:nvPicPr>
          <p:cNvPr id="6157" name="Picture 13" descr="j0310168"/>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7032625" y="2133600"/>
            <a:ext cx="3384550" cy="3816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normAutofit/>
          </a:bodyPr>
          <a:lstStyle/>
          <a:p>
            <a:r>
              <a:rPr lang="en-GB" dirty="0" smtClean="0"/>
              <a:t>Are the official statistics misleading?</a:t>
            </a:r>
            <a:endParaRPr lang="en-GB" dirty="0"/>
          </a:p>
        </p:txBody>
      </p:sp>
    </p:spTree>
    <p:extLst>
      <p:ext uri="{BB962C8B-B14F-4D97-AF65-F5344CB8AC3E}">
        <p14:creationId xmlns:p14="http://schemas.microsoft.com/office/powerpoint/2010/main" val="3195445358"/>
      </p:ext>
    </p:extLst>
  </p:cSld>
  <p:clrMapOvr>
    <a:masterClrMapping/>
  </p:clrMapOvr>
  <p:transition spd="slow">
    <p:sndAc>
      <p:stSnd>
        <p:snd r:embed="rId2" name="av006guita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p:cTn id="7" dur="1000" fill="hold"/>
                                        <p:tgtEl>
                                          <p:spTgt spid="614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14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14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49">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p:cTn id="13" dur="1000" fill="hold"/>
                                        <p:tgtEl>
                                          <p:spTgt spid="6149">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149">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614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149">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6149">
                                            <p:txEl>
                                              <p:pRg st="2" end="2"/>
                                            </p:txEl>
                                          </p:spTgt>
                                        </p:tgtEl>
                                        <p:attrNameLst>
                                          <p:attrName>style.visibility</p:attrName>
                                        </p:attrNameLst>
                                      </p:cBhvr>
                                      <p:to>
                                        <p:strVal val="visible"/>
                                      </p:to>
                                    </p:set>
                                    <p:anim calcmode="lin" valueType="num">
                                      <p:cBhvr>
                                        <p:cTn id="19" dur="1000" fill="hold"/>
                                        <p:tgtEl>
                                          <p:spTgt spid="6149">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6149">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614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149">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6149">
                                            <p:txEl>
                                              <p:pRg st="3" end="3"/>
                                            </p:txEl>
                                          </p:spTgt>
                                        </p:tgtEl>
                                        <p:attrNameLst>
                                          <p:attrName>style.visibility</p:attrName>
                                        </p:attrNameLst>
                                      </p:cBhvr>
                                      <p:to>
                                        <p:strVal val="visible"/>
                                      </p:to>
                                    </p:set>
                                    <p:anim calcmode="lin" valueType="num">
                                      <p:cBhvr>
                                        <p:cTn id="25" dur="1000" fill="hold"/>
                                        <p:tgtEl>
                                          <p:spTgt spid="6149">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6149">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6149">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6149">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6157"/>
                                        </p:tgtEl>
                                        <p:attrNameLst>
                                          <p:attrName>style.visibility</p:attrName>
                                        </p:attrNameLst>
                                      </p:cBhvr>
                                      <p:to>
                                        <p:strVal val="visible"/>
                                      </p:to>
                                    </p:set>
                                    <p:animEffect transition="in" filter="dissolve">
                                      <p:cBhvr>
                                        <p:cTn id="33" dur="500"/>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67" y="264041"/>
            <a:ext cx="11189478" cy="1754326"/>
          </a:xfrm>
          <a:prstGeom prst="rect">
            <a:avLst/>
          </a:prstGeom>
          <a:noFill/>
        </p:spPr>
        <p:txBody>
          <a:bodyPr wrap="square" rtlCol="0">
            <a:spAutoFit/>
          </a:bodyPr>
          <a:lstStyle/>
          <a:p>
            <a:r>
              <a:rPr lang="en-GB" sz="3600" dirty="0" smtClean="0">
                <a:solidFill>
                  <a:schemeClr val="bg1"/>
                </a:solidFill>
              </a:rPr>
              <a:t>Is </a:t>
            </a:r>
            <a:r>
              <a:rPr lang="en-GB" sz="3600" dirty="0">
                <a:solidFill>
                  <a:schemeClr val="bg1"/>
                </a:solidFill>
              </a:rPr>
              <a:t>women's involvement in crime underrepresented by statistics?  </a:t>
            </a:r>
          </a:p>
          <a:p>
            <a:endParaRPr lang="en-GB" sz="3600" dirty="0">
              <a:solidFill>
                <a:schemeClr val="bg1"/>
              </a:solidFill>
              <a:effectLst>
                <a:outerShdw blurRad="50800" dist="38100" dir="5400000" algn="t" rotWithShape="0">
                  <a:prstClr val="black">
                    <a:alpha val="40000"/>
                  </a:prstClr>
                </a:outerShdw>
              </a:effectLst>
              <a:latin typeface="Rockwell" pitchFamily="18" charset="0"/>
              <a:cs typeface="Segoe UI Light"/>
            </a:endParaRPr>
          </a:p>
        </p:txBody>
      </p:sp>
      <p:sp>
        <p:nvSpPr>
          <p:cNvPr id="3" name="TextBox 2"/>
          <p:cNvSpPr txBox="1"/>
          <p:nvPr/>
        </p:nvSpPr>
        <p:spPr>
          <a:xfrm>
            <a:off x="272967" y="1953493"/>
            <a:ext cx="11486147" cy="3662541"/>
          </a:xfrm>
          <a:prstGeom prst="rect">
            <a:avLst/>
          </a:prstGeom>
          <a:noFill/>
        </p:spPr>
        <p:txBody>
          <a:bodyPr wrap="square" rtlCol="0">
            <a:spAutoFit/>
          </a:bodyPr>
          <a:lstStyle/>
          <a:p>
            <a:r>
              <a:rPr lang="en-GB" sz="2800" dirty="0">
                <a:latin typeface="Century Gothic" pitchFamily="34" charset="0"/>
              </a:rPr>
              <a:t>Some sociologists and criminologists argue that female offending is underestimated. For 2 reasons: </a:t>
            </a:r>
          </a:p>
          <a:p>
            <a:endParaRPr lang="en-GB" sz="3600" dirty="0">
              <a:latin typeface="Century Gothic" pitchFamily="34" charset="0"/>
            </a:endParaRPr>
          </a:p>
          <a:p>
            <a:pPr marL="514350" indent="-514350">
              <a:buAutoNum type="arabicParenR"/>
            </a:pPr>
            <a:r>
              <a:rPr lang="en-GB" sz="2800" dirty="0">
                <a:latin typeface="Rockwell" pitchFamily="18" charset="0"/>
              </a:rPr>
              <a:t>Typically female crimes such as shoplifting are less likely to be reported. It will go un-noticed compared to sexual or violent crime. </a:t>
            </a:r>
          </a:p>
          <a:p>
            <a:pPr marL="514350" indent="-514350">
              <a:buAutoNum type="arabicParenR"/>
            </a:pPr>
            <a:endParaRPr lang="en-GB" sz="2800" dirty="0">
              <a:latin typeface="Rockwell" pitchFamily="18" charset="0"/>
            </a:endParaRPr>
          </a:p>
          <a:p>
            <a:pPr marL="514350" indent="-514350">
              <a:buAutoNum type="arabicParenR"/>
            </a:pPr>
            <a:r>
              <a:rPr lang="en-GB" sz="2800" dirty="0">
                <a:latin typeface="Rockwell" pitchFamily="18" charset="0"/>
              </a:rPr>
              <a:t>Women are more likely to get let off lightly. </a:t>
            </a:r>
          </a:p>
        </p:txBody>
      </p:sp>
      <p:sp>
        <p:nvSpPr>
          <p:cNvPr id="2" name="TextBox 1"/>
          <p:cNvSpPr txBox="1"/>
          <p:nvPr/>
        </p:nvSpPr>
        <p:spPr>
          <a:xfrm>
            <a:off x="-16041" y="6012875"/>
            <a:ext cx="12320336" cy="523220"/>
          </a:xfrm>
          <a:prstGeom prst="rect">
            <a:avLst/>
          </a:prstGeom>
          <a:noFill/>
        </p:spPr>
        <p:txBody>
          <a:bodyPr wrap="square" rtlCol="0">
            <a:spAutoFit/>
          </a:bodyPr>
          <a:lstStyle/>
          <a:p>
            <a:pPr algn="ctr"/>
            <a:r>
              <a:rPr lang="en-GB" sz="2800" b="1" dirty="0">
                <a:ln w="12700">
                  <a:solidFill>
                    <a:srgbClr val="C00000"/>
                  </a:solidFill>
                  <a:prstDash val="solid"/>
                </a:ln>
                <a:solidFill>
                  <a:schemeClr val="bg1"/>
                </a:solidFill>
                <a:effectLst>
                  <a:outerShdw blurRad="41275" dist="20320" dir="1800000" algn="tl" rotWithShape="0">
                    <a:srgbClr val="000000">
                      <a:alpha val="40000"/>
                    </a:srgbClr>
                  </a:outerShdw>
                </a:effectLst>
                <a:latin typeface="Century Gothic" pitchFamily="34" charset="0"/>
              </a:rPr>
              <a:t>How far do you agree? Can you think of any real life examples of this?</a:t>
            </a:r>
          </a:p>
        </p:txBody>
      </p:sp>
    </p:spTree>
    <p:extLst>
      <p:ext uri="{BB962C8B-B14F-4D97-AF65-F5344CB8AC3E}">
        <p14:creationId xmlns:p14="http://schemas.microsoft.com/office/powerpoint/2010/main" val="2597052105"/>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7895" y="498484"/>
            <a:ext cx="4967194" cy="707886"/>
          </a:xfrm>
          <a:prstGeom prst="rect">
            <a:avLst/>
          </a:prstGeom>
          <a:noFill/>
        </p:spPr>
        <p:txBody>
          <a:bodyPr wrap="none" rtlCol="0">
            <a:spAutoFit/>
          </a:bodyPr>
          <a:lstStyle/>
          <a:p>
            <a:r>
              <a:rPr lang="en-GB" sz="4000" dirty="0">
                <a:solidFill>
                  <a:schemeClr val="bg1"/>
                </a:solidFill>
                <a:effectLst>
                  <a:outerShdw blurRad="50800" dist="38100" dir="5400000" algn="t" rotWithShape="0">
                    <a:prstClr val="black">
                      <a:alpha val="40000"/>
                    </a:prstClr>
                  </a:outerShdw>
                </a:effectLst>
                <a:latin typeface="Rockwell" pitchFamily="18" charset="0"/>
                <a:cs typeface="Segoe UI Light"/>
              </a:rPr>
              <a:t>The Chivalry Thesis </a:t>
            </a:r>
          </a:p>
        </p:txBody>
      </p:sp>
      <p:sp>
        <p:nvSpPr>
          <p:cNvPr id="3" name="TextBox 2"/>
          <p:cNvSpPr txBox="1"/>
          <p:nvPr/>
        </p:nvSpPr>
        <p:spPr>
          <a:xfrm>
            <a:off x="497895" y="2006372"/>
            <a:ext cx="10619284" cy="3231654"/>
          </a:xfrm>
          <a:prstGeom prst="rect">
            <a:avLst/>
          </a:prstGeom>
          <a:noFill/>
        </p:spPr>
        <p:txBody>
          <a:bodyPr wrap="square" rtlCol="0">
            <a:spAutoFit/>
          </a:bodyPr>
          <a:lstStyle/>
          <a:p>
            <a:r>
              <a:rPr lang="en-GB" sz="3200" dirty="0" smtClean="0">
                <a:latin typeface="Century Gothic" pitchFamily="34" charset="0"/>
              </a:rPr>
              <a:t>p.24 and 25 of the booklet</a:t>
            </a:r>
            <a:endParaRPr lang="en-GB" sz="3200" dirty="0">
              <a:latin typeface="Century Gothic" pitchFamily="34" charset="0"/>
            </a:endParaRPr>
          </a:p>
          <a:p>
            <a:endParaRPr lang="en-GB" sz="3200" dirty="0">
              <a:latin typeface="Century Gothic" pitchFamily="34" charset="0"/>
            </a:endParaRPr>
          </a:p>
          <a:p>
            <a:pPr marL="514350" indent="-514350">
              <a:buAutoNum type="arabicParenR"/>
            </a:pPr>
            <a:r>
              <a:rPr lang="en-GB" sz="2800" dirty="0" smtClean="0">
                <a:latin typeface="Rockwell" pitchFamily="18" charset="0"/>
              </a:rPr>
              <a:t>What do we mean by the concept ‘chivalry thesis’?</a:t>
            </a:r>
            <a:endParaRPr lang="en-GB" sz="2800" dirty="0">
              <a:latin typeface="Rockwell" pitchFamily="18" charset="0"/>
            </a:endParaRPr>
          </a:p>
          <a:p>
            <a:pPr marL="514350" indent="-514350">
              <a:buAutoNum type="arabicParenR"/>
            </a:pPr>
            <a:endParaRPr lang="en-GB" sz="2800" dirty="0">
              <a:latin typeface="Rockwell" pitchFamily="18" charset="0"/>
            </a:endParaRPr>
          </a:p>
          <a:p>
            <a:pPr marL="514350" indent="-514350">
              <a:buAutoNum type="arabicParenR"/>
            </a:pPr>
            <a:r>
              <a:rPr lang="en-GB" sz="2800" dirty="0">
                <a:latin typeface="Rockwell" pitchFamily="18" charset="0"/>
              </a:rPr>
              <a:t>What evidence is there for and against this? </a:t>
            </a:r>
          </a:p>
          <a:p>
            <a:pPr marL="514350" indent="-514350">
              <a:buAutoNum type="arabicParenR"/>
            </a:pPr>
            <a:endParaRPr lang="en-GB" sz="2800" dirty="0">
              <a:latin typeface="Rockwell" pitchFamily="18" charset="0"/>
            </a:endParaRPr>
          </a:p>
          <a:p>
            <a:pPr marL="514350" indent="-514350">
              <a:buAutoNum type="arabicParenR"/>
            </a:pPr>
            <a:r>
              <a:rPr lang="en-GB" sz="2800" dirty="0">
                <a:latin typeface="Rockwell" pitchFamily="18" charset="0"/>
              </a:rPr>
              <a:t>How does Patriarchy also explain a bias against women? </a:t>
            </a:r>
          </a:p>
        </p:txBody>
      </p:sp>
    </p:spTree>
    <p:extLst>
      <p:ext uri="{BB962C8B-B14F-4D97-AF65-F5344CB8AC3E}">
        <p14:creationId xmlns:p14="http://schemas.microsoft.com/office/powerpoint/2010/main" val="414820146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92506" y="264041"/>
            <a:ext cx="3321037" cy="923330"/>
          </a:xfrm>
          <a:prstGeom prst="rect">
            <a:avLst/>
          </a:prstGeom>
          <a:noFill/>
        </p:spPr>
        <p:txBody>
          <a:bodyPr wrap="none" rtlCol="0">
            <a:spAutoFit/>
          </a:bodyPr>
          <a:lstStyle/>
          <a:p>
            <a:r>
              <a:rPr lang="en-GB" sz="5400" b="1" dirty="0">
                <a:solidFill>
                  <a:schemeClr val="bg1"/>
                </a:solidFill>
                <a:effectLst>
                  <a:outerShdw blurRad="50800" dist="38100" dir="5400000" algn="t" rotWithShape="0">
                    <a:prstClr val="black">
                      <a:alpha val="40000"/>
                    </a:prstClr>
                  </a:outerShdw>
                </a:effectLst>
                <a:latin typeface="Segoe UI Light"/>
                <a:cs typeface="Segoe UI Light"/>
              </a:rPr>
              <a:t>However… </a:t>
            </a:r>
          </a:p>
        </p:txBody>
      </p:sp>
      <p:sp>
        <p:nvSpPr>
          <p:cNvPr id="2" name="TextBox 1"/>
          <p:cNvSpPr txBox="1"/>
          <p:nvPr/>
        </p:nvSpPr>
        <p:spPr>
          <a:xfrm>
            <a:off x="1492505" y="1967347"/>
            <a:ext cx="5012203" cy="4031873"/>
          </a:xfrm>
          <a:prstGeom prst="rect">
            <a:avLst/>
          </a:prstGeom>
          <a:noFill/>
        </p:spPr>
        <p:txBody>
          <a:bodyPr wrap="square" rtlCol="0">
            <a:spAutoFit/>
          </a:bodyPr>
          <a:lstStyle/>
          <a:p>
            <a:r>
              <a:rPr lang="en-GB" sz="3200" dirty="0">
                <a:solidFill>
                  <a:prstClr val="white"/>
                </a:solidFill>
                <a:latin typeface="Segoe Print" pitchFamily="2" charset="0"/>
              </a:rPr>
              <a:t>Even if the Criminal Justice System is lenient on females… </a:t>
            </a:r>
          </a:p>
          <a:p>
            <a:endParaRPr lang="en-GB" sz="3200" dirty="0">
              <a:solidFill>
                <a:prstClr val="white"/>
              </a:solidFill>
              <a:latin typeface="Segoe Print" pitchFamily="2" charset="0"/>
            </a:endParaRPr>
          </a:p>
          <a:p>
            <a:r>
              <a:rPr lang="en-GB" sz="3200" dirty="0">
                <a:solidFill>
                  <a:prstClr val="white"/>
                </a:solidFill>
                <a:latin typeface="Segoe Print" pitchFamily="2" charset="0"/>
              </a:rPr>
              <a:t>How can we explain the behaviour of those women who do commit crime? </a:t>
            </a:r>
          </a:p>
        </p:txBody>
      </p:sp>
      <p:pic>
        <p:nvPicPr>
          <p:cNvPr id="1026" name="Picture 2" descr="http://thecanarynews.com/wp-content/uploads/2013/09/woman-criminal-prosecuted.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0177" y="2129907"/>
            <a:ext cx="3600843" cy="37067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726236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24</TotalTime>
  <Words>1493</Words>
  <Application>Microsoft Office PowerPoint</Application>
  <PresentationFormat>Widescreen</PresentationFormat>
  <Paragraphs>127</Paragraphs>
  <Slides>25</Slides>
  <Notes>1</Notes>
  <HiddenSlides>3</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Arial</vt:lpstr>
      <vt:lpstr>Calibri</vt:lpstr>
      <vt:lpstr>Century Gothic</vt:lpstr>
      <vt:lpstr>Corbel</vt:lpstr>
      <vt:lpstr>Courier New</vt:lpstr>
      <vt:lpstr>Rockwell</vt:lpstr>
      <vt:lpstr>Segoe Print</vt:lpstr>
      <vt:lpstr>Segoe UI Light</vt:lpstr>
      <vt:lpstr>Wingdings</vt:lpstr>
      <vt:lpstr>Wingdings 3</vt:lpstr>
      <vt:lpstr>Banded</vt:lpstr>
      <vt:lpstr>Social patterns  of crime</vt:lpstr>
      <vt:lpstr>Areas to cover </vt:lpstr>
      <vt:lpstr>Neglect of women in criminology</vt:lpstr>
      <vt:lpstr>Evidence p.24</vt:lpstr>
      <vt:lpstr>Gender &amp; Crime- the Statistics (page 24)</vt:lpstr>
      <vt:lpstr>Are the official statistics misleading?</vt:lpstr>
      <vt:lpstr>PowerPoint Presentation</vt:lpstr>
      <vt:lpstr>PowerPoint Presentation</vt:lpstr>
      <vt:lpstr>PowerPoint Presentation</vt:lpstr>
      <vt:lpstr>The chivalry thesis</vt:lpstr>
      <vt:lpstr>The case against the chivalry thesis</vt:lpstr>
      <vt:lpstr>Women Penalised</vt:lpstr>
      <vt:lpstr>Dual standards</vt:lpstr>
      <vt:lpstr>Explaining female crime (or lack of)</vt:lpstr>
      <vt:lpstr>Explaining gender and  crime: women</vt:lpstr>
      <vt:lpstr>Explaining gender and  crime: women</vt:lpstr>
      <vt:lpstr>Explaining gender and  crime: women</vt:lpstr>
      <vt:lpstr>Practice Exam Question</vt:lpstr>
      <vt:lpstr>Male offending</vt:lpstr>
      <vt:lpstr>Why do men commit more crime?  Sex-role theory and gender socialisation</vt:lpstr>
      <vt:lpstr>The assertion of masculinity</vt:lpstr>
      <vt:lpstr>Problems of the masculinity thesis</vt:lpstr>
      <vt:lpstr>The assertion of masculinity</vt:lpstr>
      <vt:lpstr>PowerPoint Presentation</vt:lpstr>
      <vt:lpstr>PowerPoint Presentation</vt:lpstr>
    </vt:vector>
  </TitlesOfParts>
  <Company>Rosebery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patterns  of crime</dc:title>
  <dc:creator>Hatfield , Miss S</dc:creator>
  <cp:lastModifiedBy>Hannah Roberts</cp:lastModifiedBy>
  <cp:revision>5</cp:revision>
  <dcterms:created xsi:type="dcterms:W3CDTF">2018-03-05T11:56:34Z</dcterms:created>
  <dcterms:modified xsi:type="dcterms:W3CDTF">2018-11-07T16:11:21Z</dcterms:modified>
</cp:coreProperties>
</file>