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0" r:id="rId5"/>
    <p:sldId id="261" r:id="rId6"/>
    <p:sldId id="257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E8B7F-93A3-4276-A912-C9D5B77F516E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975F2-666D-489E-8068-CADC405FA2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790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61B36-A453-429C-BB1A-3151B2854987}" type="slidenum">
              <a:rPr lang="en-GB"/>
              <a:pPr/>
              <a:t>2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A2 Biology </a:t>
            </a:r>
          </a:p>
          <a:p>
            <a:r>
              <a:rPr lang="en-GB"/>
              <a:t>Homeostasis</a:t>
            </a:r>
          </a:p>
        </p:txBody>
      </p:sp>
      <p:sp>
        <p:nvSpPr>
          <p:cNvPr id="101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073-6B9C-48CE-B4D8-491E59BB2AD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D6C-F0EE-41B9-B67D-B5E10B6D0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95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073-6B9C-48CE-B4D8-491E59BB2AD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D6C-F0EE-41B9-B67D-B5E10B6D0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71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073-6B9C-48CE-B4D8-491E59BB2AD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D6C-F0EE-41B9-B67D-B5E10B6D0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9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073-6B9C-48CE-B4D8-491E59BB2AD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D6C-F0EE-41B9-B67D-B5E10B6D0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12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073-6B9C-48CE-B4D8-491E59BB2AD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D6C-F0EE-41B9-B67D-B5E10B6D0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86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073-6B9C-48CE-B4D8-491E59BB2AD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D6C-F0EE-41B9-B67D-B5E10B6D0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01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073-6B9C-48CE-B4D8-491E59BB2AD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D6C-F0EE-41B9-B67D-B5E10B6D0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5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073-6B9C-48CE-B4D8-491E59BB2AD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D6C-F0EE-41B9-B67D-B5E10B6D0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8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073-6B9C-48CE-B4D8-491E59BB2AD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D6C-F0EE-41B9-B67D-B5E10B6D0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073-6B9C-48CE-B4D8-491E59BB2AD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D6C-F0EE-41B9-B67D-B5E10B6D0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33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A073-6B9C-48CE-B4D8-491E59BB2AD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5D6C-F0EE-41B9-B67D-B5E10B6D0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91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A073-6B9C-48CE-B4D8-491E59BB2AD6}" type="datetimeFigureOut">
              <a:rPr lang="en-GB" smtClean="0"/>
              <a:t>31/10/2018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5D6C-F0EE-41B9-B67D-B5E10B6D02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1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YyJF_aSC6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sumanasinc.com/webcontent/animations/content/kidney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0" y="579120"/>
            <a:ext cx="7523798" cy="853439"/>
          </a:xfrm>
        </p:spPr>
        <p:txBody>
          <a:bodyPr/>
          <a:lstStyle/>
          <a:p>
            <a:r>
              <a:rPr lang="en-GB" dirty="0" smtClean="0"/>
              <a:t>Homeostatic processes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detector </a:t>
            </a:r>
            <a:r>
              <a:rPr lang="en-GB" dirty="0"/>
              <a:t>(receptor) of the </a:t>
            </a:r>
            <a:r>
              <a:rPr lang="en-GB" dirty="0" smtClean="0"/>
              <a:t>change which sends a message to the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Coordinator </a:t>
            </a:r>
            <a:r>
              <a:rPr lang="en-GB" dirty="0"/>
              <a:t>(brain </a:t>
            </a:r>
            <a:r>
              <a:rPr lang="en-GB" dirty="0" smtClean="0"/>
              <a:t>– 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/>
              <a:t>hypothalamus </a:t>
            </a:r>
            <a:r>
              <a:rPr lang="en-GB" dirty="0" smtClean="0"/>
              <a:t>or pituitary gland) communicates with the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Effector </a:t>
            </a:r>
            <a:r>
              <a:rPr lang="en-GB" dirty="0"/>
              <a:t>– a muscle or a </a:t>
            </a:r>
            <a:r>
              <a:rPr lang="en-GB" dirty="0" smtClean="0"/>
              <a:t>gland which carries out a corrective process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9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82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5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05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1638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1562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0"/>
            <a:ext cx="23336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3375"/>
            <a:ext cx="10096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5888"/>
            <a:ext cx="24384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00438"/>
            <a:ext cx="2638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4813"/>
            <a:ext cx="2171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716338"/>
            <a:ext cx="1314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4938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3"/>
          <p:cNvSpPr txBox="1">
            <a:spLocks noChangeArrowheads="1"/>
          </p:cNvSpPr>
          <p:nvPr/>
        </p:nvSpPr>
        <p:spPr bwMode="auto">
          <a:xfrm>
            <a:off x="1763713" y="549275"/>
            <a:ext cx="1655762" cy="1604963"/>
          </a:xfrm>
          <a:prstGeom prst="rect">
            <a:avLst/>
          </a:prstGeom>
          <a:solidFill>
            <a:srgbClr val="CC99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 b="1"/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3779838" y="333375"/>
            <a:ext cx="1655762" cy="2017713"/>
          </a:xfrm>
          <a:prstGeom prst="rect">
            <a:avLst/>
          </a:prstGeom>
          <a:solidFill>
            <a:srgbClr val="00FF00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5365" name="Text Box 15"/>
          <p:cNvSpPr txBox="1">
            <a:spLocks noChangeArrowheads="1"/>
          </p:cNvSpPr>
          <p:nvPr/>
        </p:nvSpPr>
        <p:spPr bwMode="auto">
          <a:xfrm>
            <a:off x="4067175" y="2708275"/>
            <a:ext cx="4895850" cy="3668713"/>
          </a:xfrm>
          <a:prstGeom prst="rect">
            <a:avLst/>
          </a:prstGeom>
          <a:solidFill>
            <a:srgbClr val="3366FF">
              <a:alpha val="5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5867400" y="549275"/>
            <a:ext cx="2017713" cy="1604963"/>
          </a:xfrm>
          <a:prstGeom prst="rect">
            <a:avLst/>
          </a:prstGeom>
          <a:solidFill>
            <a:srgbClr val="FFFF00">
              <a:alpha val="4901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5367" name="Text Box 17"/>
          <p:cNvSpPr txBox="1">
            <a:spLocks noChangeArrowheads="1"/>
          </p:cNvSpPr>
          <p:nvPr/>
        </p:nvSpPr>
        <p:spPr bwMode="auto">
          <a:xfrm>
            <a:off x="3563940" y="0"/>
            <a:ext cx="1944686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Selective  reabsorption</a:t>
            </a:r>
          </a:p>
        </p:txBody>
      </p:sp>
      <p:sp>
        <p:nvSpPr>
          <p:cNvPr id="15368" name="Text Box 18"/>
          <p:cNvSpPr txBox="1">
            <a:spLocks noChangeArrowheads="1"/>
          </p:cNvSpPr>
          <p:nvPr/>
        </p:nvSpPr>
        <p:spPr bwMode="auto">
          <a:xfrm>
            <a:off x="1544321" y="260350"/>
            <a:ext cx="201961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Ultrafiltration</a:t>
            </a:r>
          </a:p>
        </p:txBody>
      </p:sp>
      <p:sp>
        <p:nvSpPr>
          <p:cNvPr id="15369" name="Text Box 20"/>
          <p:cNvSpPr txBox="1">
            <a:spLocks noChangeArrowheads="1"/>
          </p:cNvSpPr>
          <p:nvPr/>
        </p:nvSpPr>
        <p:spPr bwMode="auto">
          <a:xfrm>
            <a:off x="5364480" y="3068638"/>
            <a:ext cx="2407920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Osmoregulation</a:t>
            </a:r>
          </a:p>
        </p:txBody>
      </p:sp>
      <p:sp>
        <p:nvSpPr>
          <p:cNvPr id="15370" name="Text Box 21"/>
          <p:cNvSpPr txBox="1">
            <a:spLocks noChangeArrowheads="1"/>
          </p:cNvSpPr>
          <p:nvPr/>
        </p:nvSpPr>
        <p:spPr bwMode="auto">
          <a:xfrm>
            <a:off x="5795963" y="188913"/>
            <a:ext cx="25209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Control of blood pH</a:t>
            </a:r>
          </a:p>
        </p:txBody>
      </p:sp>
      <p:sp>
        <p:nvSpPr>
          <p:cNvPr id="15371" name="Text Box 23"/>
          <p:cNvSpPr txBox="1">
            <a:spLocks noChangeArrowheads="1"/>
          </p:cNvSpPr>
          <p:nvPr/>
        </p:nvSpPr>
        <p:spPr bwMode="auto">
          <a:xfrm>
            <a:off x="250825" y="4221163"/>
            <a:ext cx="3600450" cy="2430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5372" name="Text Box 24"/>
          <p:cNvSpPr txBox="1">
            <a:spLocks noChangeArrowheads="1"/>
          </p:cNvSpPr>
          <p:nvPr/>
        </p:nvSpPr>
        <p:spPr bwMode="auto">
          <a:xfrm>
            <a:off x="971550" y="1628775"/>
            <a:ext cx="72072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www.youtube.com/watch?v=cYyJF_aSC6o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88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106" y="-34813"/>
            <a:ext cx="8229600" cy="1143000"/>
          </a:xfrm>
        </p:spPr>
        <p:txBody>
          <a:bodyPr/>
          <a:lstStyle/>
          <a:p>
            <a:r>
              <a:rPr lang="en-GB" dirty="0"/>
              <a:t>Negative feedback</a:t>
            </a:r>
          </a:p>
        </p:txBody>
      </p:sp>
      <p:sp>
        <p:nvSpPr>
          <p:cNvPr id="985093" name="Text Box 5"/>
          <p:cNvSpPr txBox="1">
            <a:spLocks noChangeArrowheads="1"/>
          </p:cNvSpPr>
          <p:nvPr/>
        </p:nvSpPr>
        <p:spPr bwMode="auto">
          <a:xfrm>
            <a:off x="411163" y="4905375"/>
            <a:ext cx="1728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10BC45"/>
                </a:solidFill>
              </a:rPr>
              <a:t>normal body temperature</a:t>
            </a:r>
          </a:p>
        </p:txBody>
      </p:sp>
      <p:sp>
        <p:nvSpPr>
          <p:cNvPr id="985094" name="Text Box 6"/>
          <p:cNvSpPr txBox="1">
            <a:spLocks noChangeArrowheads="1"/>
          </p:cNvSpPr>
          <p:nvPr/>
        </p:nvSpPr>
        <p:spPr bwMode="auto">
          <a:xfrm>
            <a:off x="7048500" y="4905375"/>
            <a:ext cx="1782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10BC45"/>
                </a:solidFill>
              </a:rPr>
              <a:t>normal body temperature</a:t>
            </a:r>
          </a:p>
        </p:txBody>
      </p:sp>
      <p:sp>
        <p:nvSpPr>
          <p:cNvPr id="985095" name="Text Box 7"/>
          <p:cNvSpPr txBox="1">
            <a:spLocks noChangeArrowheads="1"/>
          </p:cNvSpPr>
          <p:nvPr/>
        </p:nvSpPr>
        <p:spPr bwMode="auto">
          <a:xfrm>
            <a:off x="2201863" y="3937000"/>
            <a:ext cx="2352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10BC45"/>
                </a:solidFill>
              </a:rPr>
              <a:t>body temperature increases</a:t>
            </a:r>
          </a:p>
        </p:txBody>
      </p:sp>
      <p:sp>
        <p:nvSpPr>
          <p:cNvPr id="985096" name="Text Box 8"/>
          <p:cNvSpPr txBox="1">
            <a:spLocks noChangeArrowheads="1"/>
          </p:cNvSpPr>
          <p:nvPr/>
        </p:nvSpPr>
        <p:spPr bwMode="auto">
          <a:xfrm>
            <a:off x="2187575" y="5770563"/>
            <a:ext cx="2390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10BC45"/>
                </a:solidFill>
              </a:rPr>
              <a:t>body temperature decreases</a:t>
            </a:r>
          </a:p>
        </p:txBody>
      </p:sp>
      <p:sp>
        <p:nvSpPr>
          <p:cNvPr id="985097" name="Text Box 9"/>
          <p:cNvSpPr txBox="1">
            <a:spLocks noChangeArrowheads="1"/>
          </p:cNvSpPr>
          <p:nvPr/>
        </p:nvSpPr>
        <p:spPr bwMode="auto">
          <a:xfrm>
            <a:off x="5173663" y="5770563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10BC45"/>
                </a:solidFill>
              </a:rPr>
              <a:t>corrective mechanisms</a:t>
            </a:r>
          </a:p>
        </p:txBody>
      </p:sp>
      <p:sp>
        <p:nvSpPr>
          <p:cNvPr id="985098" name="Text Box 10"/>
          <p:cNvSpPr txBox="1">
            <a:spLocks noChangeArrowheads="1"/>
          </p:cNvSpPr>
          <p:nvPr/>
        </p:nvSpPr>
        <p:spPr bwMode="auto">
          <a:xfrm>
            <a:off x="5176838" y="3938588"/>
            <a:ext cx="1746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>
                <a:solidFill>
                  <a:srgbClr val="10BC45"/>
                </a:solidFill>
              </a:rPr>
              <a:t>corrective mechanisms</a:t>
            </a:r>
          </a:p>
        </p:txBody>
      </p:sp>
      <p:sp>
        <p:nvSpPr>
          <p:cNvPr id="985099" name="Line 11"/>
          <p:cNvSpPr>
            <a:spLocks noChangeShapeType="1"/>
          </p:cNvSpPr>
          <p:nvPr/>
        </p:nvSpPr>
        <p:spPr bwMode="auto">
          <a:xfrm>
            <a:off x="2159000" y="5241925"/>
            <a:ext cx="4849813" cy="0"/>
          </a:xfrm>
          <a:prstGeom prst="line">
            <a:avLst/>
          </a:prstGeom>
          <a:noFill/>
          <a:ln w="38100">
            <a:solidFill>
              <a:srgbClr val="10BC45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985103" name="Picture 15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2331">
            <a:off x="1524794" y="5765006"/>
            <a:ext cx="738188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5106" name="Picture 18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07376">
            <a:off x="1523207" y="4398169"/>
            <a:ext cx="73818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5107" name="Picture 19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69092">
            <a:off x="6887369" y="5730081"/>
            <a:ext cx="738188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5108" name="Picture 20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0502">
            <a:off x="6888163" y="4410075"/>
            <a:ext cx="738187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5109" name="Picture 21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11625"/>
            <a:ext cx="738188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5110" name="Picture 22" descr="ar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5945188"/>
            <a:ext cx="738188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5111" name="Text Box 23"/>
          <p:cNvSpPr txBox="1">
            <a:spLocks noChangeArrowheads="1"/>
          </p:cNvSpPr>
          <p:nvPr/>
        </p:nvSpPr>
        <p:spPr bwMode="auto">
          <a:xfrm>
            <a:off x="320675" y="3351212"/>
            <a:ext cx="84677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sz="2200" b="1" dirty="0">
                <a:solidFill>
                  <a:schemeClr val="tx1"/>
                </a:solidFill>
              </a:rPr>
              <a:t>Thermoregulation: an example of a negative feedback loop</a:t>
            </a:r>
          </a:p>
        </p:txBody>
      </p:sp>
      <p:sp>
        <p:nvSpPr>
          <p:cNvPr id="985112" name="Text Box 24"/>
          <p:cNvSpPr txBox="1">
            <a:spLocks noChangeArrowheads="1"/>
          </p:cNvSpPr>
          <p:nvPr/>
        </p:nvSpPr>
        <p:spPr bwMode="auto">
          <a:xfrm>
            <a:off x="296069" y="1124744"/>
            <a:ext cx="86550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To maintain their internal environment organisms need a self regulating mechanism. In most animals this is achieved by </a:t>
            </a:r>
            <a:r>
              <a:rPr lang="en-GB" b="1" dirty="0">
                <a:solidFill>
                  <a:srgbClr val="10BC45"/>
                </a:solidFill>
              </a:rPr>
              <a:t>negative feedback</a:t>
            </a:r>
            <a:r>
              <a:rPr lang="en-GB" dirty="0"/>
              <a:t>. </a:t>
            </a:r>
          </a:p>
        </p:txBody>
      </p:sp>
      <p:sp>
        <p:nvSpPr>
          <p:cNvPr id="985113" name="Text Box 25"/>
          <p:cNvSpPr txBox="1">
            <a:spLocks noChangeArrowheads="1"/>
          </p:cNvSpPr>
          <p:nvPr/>
        </p:nvSpPr>
        <p:spPr bwMode="auto">
          <a:xfrm>
            <a:off x="360363" y="2066925"/>
            <a:ext cx="85264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10BC4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Negative feedback works by initiating corrective mechanisms whenever the internal environment deviates from its normal or acceptable level. </a:t>
            </a:r>
          </a:p>
        </p:txBody>
      </p:sp>
    </p:spTree>
    <p:extLst>
      <p:ext uri="{BB962C8B-B14F-4D97-AF65-F5344CB8AC3E}">
        <p14:creationId xmlns:p14="http://schemas.microsoft.com/office/powerpoint/2010/main" val="11440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5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5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5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5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8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8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8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8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8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8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8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8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8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093" grpId="0"/>
      <p:bldP spid="985094" grpId="0"/>
      <p:bldP spid="985095" grpId="0"/>
      <p:bldP spid="985096" grpId="0"/>
      <p:bldP spid="985097" grpId="0"/>
      <p:bldP spid="985098" grpId="0"/>
      <p:bldP spid="985099" grpId="0" animBg="1"/>
      <p:bldP spid="985111" grpId="0"/>
      <p:bldP spid="9851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579479" cy="421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06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Factors that must be controlled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Water potential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Concentration of solutes in the blood and tissue fluid </a:t>
            </a:r>
            <a:r>
              <a:rPr lang="en-GB" dirty="0" err="1" smtClean="0"/>
              <a:t>eg</a:t>
            </a:r>
            <a:r>
              <a:rPr lang="en-GB" dirty="0" smtClean="0"/>
              <a:t> amino acids and glucose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Temperature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Concentration of oxygen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Concentration of carbon dioxide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Blood pressure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34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GB" u="sng" dirty="0" smtClean="0"/>
              <a:t>Where are your kidneys? What are the associated structures? What is the blood supply? </a:t>
            </a:r>
            <a:endParaRPr lang="en-GB" u="sng" dirty="0"/>
          </a:p>
        </p:txBody>
      </p:sp>
      <p:pic>
        <p:nvPicPr>
          <p:cNvPr id="5122" name="Picture 2" descr="http://www.kidney.org.uk/Medical-Info/graphics_medic/man-2kidne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92752"/>
            <a:ext cx="251348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po00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21" y="2365059"/>
            <a:ext cx="4797979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 descr="http://renux.dmed.ed.ac.uk/EdREN/EdRENINFObits/Xsecli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85" y="4581128"/>
            <a:ext cx="3114930" cy="22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hlinkClick r:id="rId2"/>
              </a:rPr>
              <a:t>kidney </a:t>
            </a:r>
            <a:r>
              <a:rPr lang="en-GB" sz="3200" dirty="0">
                <a:hlinkClick r:id="rId2"/>
              </a:rPr>
              <a:t>structure and function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</p:txBody>
      </p:sp>
      <p:pic>
        <p:nvPicPr>
          <p:cNvPr id="2051" name="Picture 5" descr="npo000019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24544" y="667255"/>
            <a:ext cx="4033520" cy="30219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http://static.guim.co.uk/sys-images/Guardian/Pix/pictures/2010/3/15/1268679763409/Donor-kidney-being-prepar-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0841"/>
            <a:ext cx="4343530" cy="260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0.gstatic.com/images?q=tbn:ANd9GcTC6qjvcTxgArpavodtNwfHPaZE8hNHWW332DeoSbJKTwHXP-2jPVpuMGH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79" y="44624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kidney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573463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5326062" cy="644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708400" y="115888"/>
            <a:ext cx="15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Cortex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284663" y="549275"/>
            <a:ext cx="14366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dirty="0"/>
              <a:t>Medulla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16463" y="1052513"/>
            <a:ext cx="1081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Pelvis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364163" y="4076700"/>
            <a:ext cx="1081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Ureter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19700" y="2997200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Renal artery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076825" y="148431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Renal vein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7092950" y="6207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/>
              <a:t>Nephron</a:t>
            </a:r>
          </a:p>
        </p:txBody>
      </p:sp>
      <p:pic>
        <p:nvPicPr>
          <p:cNvPr id="1229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25538"/>
            <a:ext cx="6572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32806">
            <a:off x="1652587" y="1452563"/>
            <a:ext cx="6572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4210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http://www.kscience.co.uk/animations/kidney.swf</a:t>
            </a:r>
          </a:p>
        </p:txBody>
      </p:sp>
    </p:spTree>
    <p:extLst>
      <p:ext uri="{BB962C8B-B14F-4D97-AF65-F5344CB8AC3E}">
        <p14:creationId xmlns:p14="http://schemas.microsoft.com/office/powerpoint/2010/main" val="18297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/>
              <a:t>Why are kidneys important?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They remove nitrogenous waste material – urea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They are involved in osmoregulation.  That is they help to maintain the water potential of the blood within narrow limits.</a:t>
            </a: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748464" cy="13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2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620688"/>
            <a:ext cx="8722779" cy="6048672"/>
          </a:xfrm>
        </p:spPr>
        <p:txBody>
          <a:bodyPr>
            <a:normAutofit fontScale="25000" lnSpcReduction="20000"/>
          </a:bodyPr>
          <a:lstStyle/>
          <a:p>
            <a:endParaRPr lang="en-GB" sz="9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9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9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200" dirty="0" smtClean="0">
                <a:latin typeface="Arial" panose="020B0604020202020204" pitchFamily="34" charset="0"/>
                <a:cs typeface="Arial" panose="020B0604020202020204" pitchFamily="34" charset="0"/>
              </a:rPr>
              <a:t>Ammonia is a waste product of this metabolic process.</a:t>
            </a:r>
          </a:p>
          <a:p>
            <a:pPr marL="0" indent="0">
              <a:buNone/>
            </a:pPr>
            <a:endParaRPr lang="en-GB" sz="9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200" dirty="0" smtClean="0">
                <a:latin typeface="Arial" panose="020B0604020202020204" pitchFamily="34" charset="0"/>
                <a:cs typeface="Arial" panose="020B0604020202020204" pitchFamily="34" charset="0"/>
              </a:rPr>
              <a:t>Ammonia is a strong alkali.</a:t>
            </a:r>
          </a:p>
          <a:p>
            <a:pPr marL="0" indent="0">
              <a:buNone/>
            </a:pPr>
            <a:endParaRPr lang="en-GB" sz="9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200" dirty="0" smtClean="0">
                <a:latin typeface="Arial" panose="020B0604020202020204" pitchFamily="34" charset="0"/>
                <a:cs typeface="Arial" panose="020B0604020202020204" pitchFamily="34" charset="0"/>
              </a:rPr>
              <a:t>(the rest of the </a:t>
            </a:r>
            <a:r>
              <a:rPr lang="en-GB" sz="9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deaminated</a:t>
            </a:r>
            <a:r>
              <a:rPr lang="en-GB" sz="9200" dirty="0" smtClean="0">
                <a:latin typeface="Arial" panose="020B0604020202020204" pitchFamily="34" charset="0"/>
                <a:cs typeface="Arial" panose="020B0604020202020204" pitchFamily="34" charset="0"/>
              </a:rPr>
              <a:t> amino acid becomes an organic acid that can be respired in Krebs cycle and yield ATP – look back at your notes from 4.2)</a:t>
            </a:r>
          </a:p>
          <a:p>
            <a:pPr marL="0" indent="0">
              <a:buNone/>
            </a:pPr>
            <a:endParaRPr lang="en-GB" sz="9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9200" dirty="0" smtClean="0">
                <a:latin typeface="Arial" panose="020B0604020202020204" pitchFamily="34" charset="0"/>
                <a:cs typeface="Arial" panose="020B0604020202020204" pitchFamily="34" charset="0"/>
              </a:rPr>
              <a:t>Ammonia combines with another waste product of metabolism, carbon dioxide and urea is formed.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13176"/>
            <a:ext cx="2931604" cy="159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3" y="44624"/>
            <a:ext cx="8748464" cy="13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30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1BA999DC5044AABA3F6C766A53CBA" ma:contentTypeVersion="1" ma:contentTypeDescription="Create a new document." ma:contentTypeScope="" ma:versionID="1a7056195e1fab4308c83d9ea1a6fb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0B161B-05CC-49A2-8AE9-5CAF7CB52EF8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sharepoint/v3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77801C-7BC7-485A-9955-B25E2095E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9A025A-2C9A-4CE5-BDA3-3D49D79F33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288</Words>
  <Application>Microsoft Office PowerPoint</Application>
  <PresentationFormat>On-screen Show (4:3)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Homeostatic processes</vt:lpstr>
      <vt:lpstr>Negative feedback</vt:lpstr>
      <vt:lpstr>PowerPoint Presentation</vt:lpstr>
      <vt:lpstr>Factors that must be controlled</vt:lpstr>
      <vt:lpstr>Where are your kidneys? What are the associated structures? What is the blood supply? </vt:lpstr>
      <vt:lpstr>kidney structure and function </vt:lpstr>
      <vt:lpstr>PowerPoint Presentation</vt:lpstr>
      <vt:lpstr>Why are kidneys important?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4.6</dc:title>
  <dc:creator>Deborah Haggar</dc:creator>
  <cp:lastModifiedBy>Alex Chappelow</cp:lastModifiedBy>
  <cp:revision>7</cp:revision>
  <dcterms:created xsi:type="dcterms:W3CDTF">2015-05-15T10:52:15Z</dcterms:created>
  <dcterms:modified xsi:type="dcterms:W3CDTF">2018-10-31T14:50:24Z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0x0101000BF1BA999DC5044AABA3F6C766A53CBA</vt:lpwstr>
  </property>
</Properties>
</file>