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41" autoAdjust="0"/>
    <p:restoredTop sz="94660"/>
  </p:normalViewPr>
  <p:slideViewPr>
    <p:cSldViewPr snapToGrid="0">
      <p:cViewPr varScale="1">
        <p:scale>
          <a:sx n="71" d="100"/>
          <a:sy n="71" d="100"/>
        </p:scale>
        <p:origin x="90" y="9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F66942-24C0-4BCE-9DAF-57ED62393C4B}" type="datetimeFigureOut">
              <a:rPr lang="en-GB" smtClean="0"/>
              <a:t>12/11/2018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593371-BC2A-4DEF-BA0A-BAEB6817B916}" type="slidenum">
              <a:rPr lang="en-GB" smtClean="0"/>
              <a:t>‹#›</a:t>
            </a:fld>
            <a:endParaRPr lang="en-GB"/>
          </a:p>
        </p:txBody>
      </p:sp>
    </p:spTree>
    <p:extLst>
      <p:ext uri="{BB962C8B-B14F-4D97-AF65-F5344CB8AC3E}">
        <p14:creationId xmlns:p14="http://schemas.microsoft.com/office/powerpoint/2010/main" val="3599341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5480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9775D57-19DD-4F00-BBB9-889E0B09A7BD}" type="datetimeFigureOut">
              <a:rPr lang="en-GB" smtClean="0"/>
              <a:t>12/11/2018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45590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75D57-19DD-4F00-BBB9-889E0B09A7BD}" type="datetimeFigureOut">
              <a:rPr lang="en-GB" smtClean="0"/>
              <a:t>12/11/2018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283778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75D57-19DD-4F00-BBB9-889E0B09A7BD}" type="datetimeFigureOut">
              <a:rPr lang="en-GB" smtClean="0"/>
              <a:t>12/11/2018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352619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9775D57-19DD-4F00-BBB9-889E0B09A7BD}" type="datetimeFigureOut">
              <a:rPr lang="en-GB" smtClean="0"/>
              <a:t>12/11/2018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53624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775D57-19DD-4F00-BBB9-889E0B09A7BD}" type="datetimeFigureOut">
              <a:rPr lang="en-GB" smtClean="0"/>
              <a:t>12/11/2018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48065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9775D57-19DD-4F00-BBB9-889E0B09A7BD}" type="datetimeFigureOut">
              <a:rPr lang="en-GB" smtClean="0"/>
              <a:t>12/11/2018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419497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9775D57-19DD-4F00-BBB9-889E0B09A7BD}" type="datetimeFigureOut">
              <a:rPr lang="en-GB" smtClean="0"/>
              <a:t>12/11/2018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315855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9775D57-19DD-4F00-BBB9-889E0B09A7BD}" type="datetimeFigureOut">
              <a:rPr lang="en-GB" smtClean="0"/>
              <a:t>12/11/2018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153313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75D57-19DD-4F00-BBB9-889E0B09A7BD}" type="datetimeFigureOut">
              <a:rPr lang="en-GB" smtClean="0"/>
              <a:t>12/11/2018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857053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775D57-19DD-4F00-BBB9-889E0B09A7BD}" type="datetimeFigureOut">
              <a:rPr lang="en-GB" smtClean="0"/>
              <a:t>12/11/2018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110011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775D57-19DD-4F00-BBB9-889E0B09A7BD}" type="datetimeFigureOut">
              <a:rPr lang="en-GB" smtClean="0"/>
              <a:t>12/11/2018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7753D7-E477-422E-B639-D54795A299CF}" type="slidenum">
              <a:rPr lang="en-GB" smtClean="0"/>
              <a:t>‹#›</a:t>
            </a:fld>
            <a:endParaRPr lang="en-GB"/>
          </a:p>
        </p:txBody>
      </p:sp>
    </p:spTree>
    <p:extLst>
      <p:ext uri="{BB962C8B-B14F-4D97-AF65-F5344CB8AC3E}">
        <p14:creationId xmlns:p14="http://schemas.microsoft.com/office/powerpoint/2010/main" val="148939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75D57-19DD-4F00-BBB9-889E0B09A7BD}" type="datetimeFigureOut">
              <a:rPr lang="en-GB" smtClean="0"/>
              <a:t>12/11/2018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753D7-E477-422E-B639-D54795A299CF}" type="slidenum">
              <a:rPr lang="en-GB" smtClean="0"/>
              <a:t>‹#›</a:t>
            </a:fld>
            <a:endParaRPr lang="en-GB"/>
          </a:p>
        </p:txBody>
      </p:sp>
    </p:spTree>
    <p:extLst>
      <p:ext uri="{BB962C8B-B14F-4D97-AF65-F5344CB8AC3E}">
        <p14:creationId xmlns:p14="http://schemas.microsoft.com/office/powerpoint/2010/main" val="3222613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Newspapers</a:t>
            </a:r>
            <a:endParaRPr lang="en-GB" dirty="0"/>
          </a:p>
        </p:txBody>
      </p:sp>
      <p:sp>
        <p:nvSpPr>
          <p:cNvPr id="3" name="Subtitle 2"/>
          <p:cNvSpPr>
            <a:spLocks noGrp="1"/>
          </p:cNvSpPr>
          <p:nvPr>
            <p:ph type="subTitle" idx="1"/>
          </p:nvPr>
        </p:nvSpPr>
        <p:spPr/>
        <p:txBody>
          <a:bodyPr/>
          <a:lstStyle/>
          <a:p>
            <a:r>
              <a:rPr lang="en-GB" dirty="0" smtClean="0"/>
              <a:t>Component One, Section B</a:t>
            </a:r>
          </a:p>
          <a:p>
            <a:r>
              <a:rPr lang="en-GB" dirty="0" smtClean="0"/>
              <a:t>Media Industries</a:t>
            </a:r>
            <a:endParaRPr lang="en-GB" dirty="0"/>
          </a:p>
        </p:txBody>
      </p:sp>
    </p:spTree>
    <p:extLst>
      <p:ext uri="{BB962C8B-B14F-4D97-AF65-F5344CB8AC3E}">
        <p14:creationId xmlns:p14="http://schemas.microsoft.com/office/powerpoint/2010/main" val="404398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753" y="601942"/>
            <a:ext cx="10515600" cy="4351338"/>
          </a:xfrm>
        </p:spPr>
        <p:txBody>
          <a:bodyPr/>
          <a:lstStyle/>
          <a:p>
            <a:r>
              <a:rPr lang="en-GB" dirty="0" smtClean="0"/>
              <a:t>Newspapers are studied in Section A and B in Component 1. This is an in-depth study looking at all areas of the theoretical framework: </a:t>
            </a:r>
          </a:p>
          <a:p>
            <a:pPr marL="0" indent="0">
              <a:buNone/>
            </a:pPr>
            <a:endParaRPr lang="en-GB" dirty="0" smtClean="0"/>
          </a:p>
          <a:p>
            <a:pPr lvl="2"/>
            <a:r>
              <a:rPr lang="en-GB" sz="2800" dirty="0" smtClean="0"/>
              <a:t>Representation</a:t>
            </a:r>
          </a:p>
          <a:p>
            <a:pPr lvl="2"/>
            <a:r>
              <a:rPr lang="en-GB" sz="2800" dirty="0" smtClean="0"/>
              <a:t>Language</a:t>
            </a:r>
          </a:p>
          <a:p>
            <a:pPr lvl="2"/>
            <a:r>
              <a:rPr lang="en-GB" sz="2800" dirty="0" smtClean="0"/>
              <a:t>Industry</a:t>
            </a:r>
          </a:p>
          <a:p>
            <a:pPr lvl="2"/>
            <a:r>
              <a:rPr lang="en-GB" sz="2800" dirty="0" smtClean="0"/>
              <a:t>Audience </a:t>
            </a:r>
            <a:endParaRPr lang="en-GB" sz="2800" dirty="0"/>
          </a:p>
        </p:txBody>
      </p:sp>
    </p:spTree>
    <p:extLst>
      <p:ext uri="{BB962C8B-B14F-4D97-AF65-F5344CB8AC3E}">
        <p14:creationId xmlns:p14="http://schemas.microsoft.com/office/powerpoint/2010/main" val="55332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The </a:t>
            </a:r>
            <a:r>
              <a:rPr lang="en-GB" u="sng" dirty="0"/>
              <a:t>N</a:t>
            </a:r>
            <a:r>
              <a:rPr lang="en-GB" u="sng" dirty="0" smtClean="0"/>
              <a:t>ewspaper Industry</a:t>
            </a:r>
            <a:endParaRPr lang="en-GB" u="sng" dirty="0"/>
          </a:p>
        </p:txBody>
      </p:sp>
      <p:sp>
        <p:nvSpPr>
          <p:cNvPr id="3" name="Content Placeholder 2"/>
          <p:cNvSpPr>
            <a:spLocks noGrp="1"/>
          </p:cNvSpPr>
          <p:nvPr>
            <p:ph idx="1"/>
          </p:nvPr>
        </p:nvSpPr>
        <p:spPr/>
        <p:txBody>
          <a:bodyPr/>
          <a:lstStyle/>
          <a:p>
            <a:r>
              <a:rPr lang="en-GB" dirty="0" smtClean="0"/>
              <a:t>Newspapers have been published in Britain for over 300 years. The industry has faced many challenges and several local titles have closed. </a:t>
            </a:r>
          </a:p>
          <a:p>
            <a:r>
              <a:rPr lang="en-GB" dirty="0" smtClean="0"/>
              <a:t>In 2016 The Independent national newspaper became an online-only product</a:t>
            </a:r>
          </a:p>
          <a:p>
            <a:endParaRPr lang="en-GB" dirty="0"/>
          </a:p>
          <a:p>
            <a:r>
              <a:rPr lang="en-GB" dirty="0" smtClean="0"/>
              <a:t>Sales of newspapers have been falling in recent years as the industry faces increasing competition from online and 24-hour television news.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2754" y="5603811"/>
            <a:ext cx="6312022" cy="1146304"/>
          </a:xfrm>
          <a:prstGeom prst="rect">
            <a:avLst/>
          </a:prstGeom>
        </p:spPr>
      </p:pic>
    </p:spTree>
    <p:extLst>
      <p:ext uri="{BB962C8B-B14F-4D97-AF65-F5344CB8AC3E}">
        <p14:creationId xmlns:p14="http://schemas.microsoft.com/office/powerpoint/2010/main" val="3806304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6482"/>
            <a:ext cx="10515600" cy="5410481"/>
          </a:xfrm>
        </p:spPr>
        <p:txBody>
          <a:bodyPr/>
          <a:lstStyle/>
          <a:p>
            <a:r>
              <a:rPr lang="en-GB" dirty="0" smtClean="0"/>
              <a:t>The newspaper industry has responded to this challenge by using new technologies to circulate content. </a:t>
            </a:r>
          </a:p>
          <a:p>
            <a:endParaRPr lang="en-GB" dirty="0"/>
          </a:p>
          <a:p>
            <a:r>
              <a:rPr lang="en-GB" dirty="0" smtClean="0"/>
              <a:t>Websites</a:t>
            </a:r>
          </a:p>
          <a:p>
            <a:r>
              <a:rPr lang="en-GB" dirty="0" smtClean="0"/>
              <a:t>Social media feeds</a:t>
            </a:r>
          </a:p>
          <a:p>
            <a:endParaRPr lang="en-GB" dirty="0"/>
          </a:p>
          <a:p>
            <a:r>
              <a:rPr lang="en-GB" dirty="0" smtClean="0"/>
              <a:t>Regularly updated so readers can access the latest news. </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6297" y="1401855"/>
            <a:ext cx="3777503" cy="2266502"/>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8398" y="4175742"/>
            <a:ext cx="3313299" cy="255678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1867" y="4255554"/>
            <a:ext cx="4263838" cy="2397158"/>
          </a:xfrm>
          <a:prstGeom prst="rect">
            <a:avLst/>
          </a:prstGeom>
        </p:spPr>
      </p:pic>
    </p:spTree>
    <p:extLst>
      <p:ext uri="{BB962C8B-B14F-4D97-AF65-F5344CB8AC3E}">
        <p14:creationId xmlns:p14="http://schemas.microsoft.com/office/powerpoint/2010/main" val="2898701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u="sng" dirty="0" smtClean="0"/>
              <a:t>Ownership</a:t>
            </a:r>
            <a:endParaRPr lang="en-GB" u="sng" dirty="0"/>
          </a:p>
        </p:txBody>
      </p:sp>
      <p:sp>
        <p:nvSpPr>
          <p:cNvPr id="3" name="Content Placeholder 2"/>
          <p:cNvSpPr>
            <a:spLocks noGrp="1"/>
          </p:cNvSpPr>
          <p:nvPr>
            <p:ph idx="1"/>
          </p:nvPr>
        </p:nvSpPr>
        <p:spPr>
          <a:xfrm>
            <a:off x="376518" y="1021977"/>
            <a:ext cx="10977282" cy="5701552"/>
          </a:xfrm>
        </p:spPr>
        <p:txBody>
          <a:bodyPr>
            <a:normAutofit lnSpcReduction="10000"/>
          </a:bodyPr>
          <a:lstStyle/>
          <a:p>
            <a:r>
              <a:rPr lang="en-GB" dirty="0" smtClean="0"/>
              <a:t>The newspaper industry is very powerful. Newspapers communicate messages about important issues and are read by large numbers of people.</a:t>
            </a:r>
            <a:endParaRPr lang="en-GB" dirty="0"/>
          </a:p>
          <a:p>
            <a:r>
              <a:rPr lang="en-GB" dirty="0" smtClean="0"/>
              <a:t>In Britain, there are a small number of newspaper publishers that control the majority of the industry. </a:t>
            </a:r>
          </a:p>
          <a:p>
            <a:endParaRPr lang="en-GB" dirty="0"/>
          </a:p>
          <a:p>
            <a:r>
              <a:rPr lang="en-GB" dirty="0" smtClean="0"/>
              <a:t>News UK, which owns The Sun and The Times</a:t>
            </a:r>
          </a:p>
          <a:p>
            <a:r>
              <a:rPr lang="en-GB" dirty="0" smtClean="0"/>
              <a:t>DMGT, owns the Daily Mail</a:t>
            </a:r>
          </a:p>
          <a:p>
            <a:r>
              <a:rPr lang="en-GB" dirty="0" smtClean="0"/>
              <a:t>Trinity Mirror, owns Daily Mirror</a:t>
            </a:r>
          </a:p>
          <a:p>
            <a:endParaRPr lang="en-GB" dirty="0"/>
          </a:p>
          <a:p>
            <a:r>
              <a:rPr lang="en-GB" dirty="0" smtClean="0"/>
              <a:t>This potentially limits the range of viewpoints and messages the readers receive, especially as the two newspapers with the largest circulation, The Sun and The Daily Mail, have right wing political leaning</a:t>
            </a:r>
          </a:p>
          <a:p>
            <a:endParaRPr lang="en-GB" dirty="0"/>
          </a:p>
        </p:txBody>
      </p:sp>
      <p:sp>
        <p:nvSpPr>
          <p:cNvPr id="4" name="Right Brace 3"/>
          <p:cNvSpPr/>
          <p:nvPr/>
        </p:nvSpPr>
        <p:spPr>
          <a:xfrm>
            <a:off x="7126940" y="3240741"/>
            <a:ext cx="510989" cy="1653988"/>
          </a:xfrm>
          <a:prstGeom prst="rightBrace">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TextBox 4"/>
          <p:cNvSpPr txBox="1"/>
          <p:nvPr/>
        </p:nvSpPr>
        <p:spPr>
          <a:xfrm>
            <a:off x="8017437" y="3836902"/>
            <a:ext cx="3336363" cy="461665"/>
          </a:xfrm>
          <a:prstGeom prst="rect">
            <a:avLst/>
          </a:prstGeom>
          <a:noFill/>
        </p:spPr>
        <p:txBody>
          <a:bodyPr wrap="none" rtlCol="0">
            <a:spAutoFit/>
          </a:bodyPr>
          <a:lstStyle/>
          <a:p>
            <a:r>
              <a:rPr lang="en-GB" sz="2400" dirty="0" smtClean="0"/>
              <a:t>70% of newspapers in UK</a:t>
            </a:r>
            <a:endParaRPr lang="en-GB" sz="2400" dirty="0"/>
          </a:p>
        </p:txBody>
      </p:sp>
    </p:spTree>
    <p:extLst>
      <p:ext uri="{BB962C8B-B14F-4D97-AF65-F5344CB8AC3E}">
        <p14:creationId xmlns:p14="http://schemas.microsoft.com/office/powerpoint/2010/main" val="32375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Regulation</a:t>
            </a:r>
            <a:endParaRPr lang="en-GB" u="sng" dirty="0"/>
          </a:p>
        </p:txBody>
      </p:sp>
      <p:sp>
        <p:nvSpPr>
          <p:cNvPr id="3" name="Content Placeholder 2"/>
          <p:cNvSpPr>
            <a:spLocks noGrp="1"/>
          </p:cNvSpPr>
          <p:nvPr>
            <p:ph idx="1"/>
          </p:nvPr>
        </p:nvSpPr>
        <p:spPr>
          <a:xfrm>
            <a:off x="838200" y="1586753"/>
            <a:ext cx="10515600" cy="4590210"/>
          </a:xfrm>
        </p:spPr>
        <p:txBody>
          <a:bodyPr/>
          <a:lstStyle/>
          <a:p>
            <a:r>
              <a:rPr lang="en-GB" dirty="0" smtClean="0"/>
              <a:t>There have been changes in the way the newspaper industry is regulated in recent years, as a result of the </a:t>
            </a:r>
            <a:r>
              <a:rPr lang="en-GB" i="1" dirty="0" smtClean="0"/>
              <a:t>Phone Hacking Scandal</a:t>
            </a:r>
            <a:r>
              <a:rPr lang="en-GB" dirty="0" smtClean="0"/>
              <a:t>. </a:t>
            </a:r>
            <a:r>
              <a:rPr lang="en-GB" i="1" dirty="0" smtClean="0"/>
              <a:t>The Press Complaints Commission </a:t>
            </a:r>
            <a:r>
              <a:rPr lang="en-GB" dirty="0" smtClean="0"/>
              <a:t>was the regulator at the time. </a:t>
            </a:r>
          </a:p>
          <a:p>
            <a:pPr marL="0" indent="0">
              <a:buNone/>
            </a:pPr>
            <a:endParaRPr lang="en-GB" dirty="0" smtClean="0"/>
          </a:p>
          <a:p>
            <a:r>
              <a:rPr lang="en-GB" dirty="0" smtClean="0"/>
              <a:t>The </a:t>
            </a:r>
            <a:r>
              <a:rPr lang="en-GB" dirty="0" err="1" smtClean="0"/>
              <a:t>Leveson</a:t>
            </a:r>
            <a:r>
              <a:rPr lang="en-GB" dirty="0" smtClean="0"/>
              <a:t> Inquiry set up in 2011 recommended that:</a:t>
            </a:r>
          </a:p>
          <a:p>
            <a:pPr marL="0" indent="0">
              <a:buNone/>
            </a:pPr>
            <a:r>
              <a:rPr lang="en-GB" dirty="0"/>
              <a:t>	</a:t>
            </a:r>
            <a:r>
              <a:rPr lang="en-GB" dirty="0" smtClean="0"/>
              <a:t>- newspapers should be self-regulated, overseen by a new 	independent body</a:t>
            </a:r>
          </a:p>
          <a:p>
            <a:pPr marL="0" indent="0">
              <a:buNone/>
            </a:pPr>
            <a:r>
              <a:rPr lang="en-GB" dirty="0"/>
              <a:t>	</a:t>
            </a:r>
            <a:r>
              <a:rPr lang="en-GB" dirty="0" smtClean="0"/>
              <a:t>- the new regulator should have the power to deal with 	complaints about the breach of standards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13" y="1418665"/>
            <a:ext cx="4572000" cy="3429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8281" y="1420650"/>
            <a:ext cx="5959295" cy="3729365"/>
          </a:xfrm>
          <a:prstGeom prst="rect">
            <a:avLst/>
          </a:prstGeom>
        </p:spPr>
      </p:pic>
    </p:spTree>
    <p:extLst>
      <p:ext uri="{BB962C8B-B14F-4D97-AF65-F5344CB8AC3E}">
        <p14:creationId xmlns:p14="http://schemas.microsoft.com/office/powerpoint/2010/main" val="367284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751729"/>
            <a:ext cx="10712824" cy="230421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u="sng" dirty="0" smtClean="0"/>
              <a:t>Regulation</a:t>
            </a:r>
            <a:endParaRPr lang="en-GB" u="sng" dirty="0"/>
          </a:p>
        </p:txBody>
      </p:sp>
      <p:sp>
        <p:nvSpPr>
          <p:cNvPr id="3" name="Content Placeholder 2"/>
          <p:cNvSpPr>
            <a:spLocks noGrp="1"/>
          </p:cNvSpPr>
          <p:nvPr>
            <p:ph idx="1"/>
          </p:nvPr>
        </p:nvSpPr>
        <p:spPr>
          <a:xfrm>
            <a:off x="381000" y="1569665"/>
            <a:ext cx="10515600" cy="4486275"/>
          </a:xfrm>
        </p:spPr>
        <p:txBody>
          <a:bodyPr/>
          <a:lstStyle/>
          <a:p>
            <a:r>
              <a:rPr lang="en-GB" dirty="0" smtClean="0"/>
              <a:t>The Independent Press Standards Organisation (IPSO)was formed following the </a:t>
            </a:r>
            <a:r>
              <a:rPr lang="en-GB" dirty="0" err="1" smtClean="0"/>
              <a:t>Leveson</a:t>
            </a:r>
            <a:r>
              <a:rPr lang="en-GB" dirty="0" smtClean="0"/>
              <a:t> Inquiry and now regulates many newspapers and magazines in Britain. </a:t>
            </a:r>
          </a:p>
          <a:p>
            <a:endParaRPr lang="en-GB" dirty="0"/>
          </a:p>
          <a:p>
            <a:endParaRPr lang="en-GB" dirty="0" smtClean="0"/>
          </a:p>
          <a:p>
            <a:r>
              <a:rPr lang="en-GB" dirty="0" smtClean="0"/>
              <a:t>Task: </a:t>
            </a:r>
          </a:p>
          <a:p>
            <a:pPr>
              <a:buFontTx/>
              <a:buChar char="-"/>
            </a:pPr>
            <a:r>
              <a:rPr lang="en-GB" dirty="0" smtClean="0"/>
              <a:t>Research the IPSO Editors Code of Practise and make notes about the Key Areas.  </a:t>
            </a:r>
          </a:p>
          <a:p>
            <a:pPr>
              <a:buFontTx/>
              <a:buChar char="-"/>
            </a:pPr>
            <a:r>
              <a:rPr lang="en-GB" dirty="0" smtClean="0"/>
              <a:t>Now note down details about recent rulings on the Sun newspaper</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5998" y="-384330"/>
            <a:ext cx="2976002" cy="2019279"/>
          </a:xfrm>
          <a:prstGeom prst="rect">
            <a:avLst/>
          </a:prstGeom>
        </p:spPr>
      </p:pic>
    </p:spTree>
    <p:extLst>
      <p:ext uri="{BB962C8B-B14F-4D97-AF65-F5344CB8AC3E}">
        <p14:creationId xmlns:p14="http://schemas.microsoft.com/office/powerpoint/2010/main" val="3169565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199" y="2312894"/>
            <a:ext cx="11143129" cy="40341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u="sng" dirty="0" smtClean="0"/>
              <a:t>Audience</a:t>
            </a:r>
            <a:endParaRPr lang="en-GB" u="sng" dirty="0"/>
          </a:p>
        </p:txBody>
      </p:sp>
      <p:sp>
        <p:nvSpPr>
          <p:cNvPr id="3" name="Content Placeholder 2"/>
          <p:cNvSpPr>
            <a:spLocks noGrp="1"/>
          </p:cNvSpPr>
          <p:nvPr>
            <p:ph idx="1"/>
          </p:nvPr>
        </p:nvSpPr>
        <p:spPr>
          <a:xfrm>
            <a:off x="838199" y="1573306"/>
            <a:ext cx="11143129" cy="4603657"/>
          </a:xfrm>
        </p:spPr>
        <p:txBody>
          <a:bodyPr>
            <a:normAutofit fontScale="92500" lnSpcReduction="10000"/>
          </a:bodyPr>
          <a:lstStyle/>
          <a:p>
            <a:r>
              <a:rPr lang="en-GB" dirty="0" smtClean="0"/>
              <a:t>You will study selected pages of the website, in order to identify key industry and audience issues. </a:t>
            </a:r>
          </a:p>
          <a:p>
            <a:pPr marL="0" indent="0">
              <a:buNone/>
            </a:pPr>
            <a:r>
              <a:rPr lang="en-GB" dirty="0" smtClean="0"/>
              <a:t>Task: </a:t>
            </a:r>
          </a:p>
          <a:p>
            <a:pPr marL="0" indent="0">
              <a:buNone/>
            </a:pPr>
            <a:r>
              <a:rPr lang="en-GB" dirty="0" smtClean="0"/>
              <a:t>Study the pages of the Sun and the webpages</a:t>
            </a:r>
          </a:p>
          <a:p>
            <a:pPr>
              <a:buFontTx/>
              <a:buChar char="-"/>
            </a:pPr>
            <a:r>
              <a:rPr lang="en-GB" dirty="0" smtClean="0"/>
              <a:t>Note down details of all the advertisements you can see</a:t>
            </a:r>
          </a:p>
          <a:p>
            <a:r>
              <a:rPr lang="en-GB" dirty="0" smtClean="0"/>
              <a:t>What types of product are advertised in the Sun?</a:t>
            </a:r>
          </a:p>
          <a:p>
            <a:r>
              <a:rPr lang="en-GB" dirty="0" smtClean="0"/>
              <a:t>What does the advertising suggest about the target audience for The Sun?</a:t>
            </a:r>
          </a:p>
          <a:p>
            <a:r>
              <a:rPr lang="en-GB" dirty="0" smtClean="0"/>
              <a:t>Do the same products or services appear in print and on the website?</a:t>
            </a:r>
          </a:p>
          <a:p>
            <a:r>
              <a:rPr lang="en-GB" dirty="0" smtClean="0"/>
              <a:t>Note down any references to other News UK products</a:t>
            </a:r>
          </a:p>
          <a:p>
            <a:r>
              <a:rPr lang="en-GB" dirty="0" smtClean="0"/>
              <a:t>Identify three key </a:t>
            </a:r>
            <a:r>
              <a:rPr lang="en-GB" dirty="0" smtClean="0"/>
              <a:t>features in the set text front cover and </a:t>
            </a:r>
            <a:r>
              <a:rPr lang="en-GB" dirty="0" smtClean="0"/>
              <a:t>three key features of the website and consider how these appeal to different audiences.</a:t>
            </a:r>
          </a:p>
        </p:txBody>
      </p:sp>
    </p:spTree>
    <p:extLst>
      <p:ext uri="{BB962C8B-B14F-4D97-AF65-F5344CB8AC3E}">
        <p14:creationId xmlns:p14="http://schemas.microsoft.com/office/powerpoint/2010/main" val="202004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Google Shape;197;p27" descr="C:\Users\uswer\AppData\Local\Microsoft\Windows\INetCache\IE\29640FD3\Question-Guy[1].png"/>
          <p:cNvPicPr preferRelativeResize="0"/>
          <p:nvPr/>
        </p:nvPicPr>
        <p:blipFill rotWithShape="1">
          <a:blip r:embed="rId3">
            <a:alphaModFix/>
          </a:blip>
          <a:srcRect/>
          <a:stretch/>
        </p:blipFill>
        <p:spPr>
          <a:xfrm>
            <a:off x="1703512" y="260649"/>
            <a:ext cx="2570744" cy="2836683"/>
          </a:xfrm>
          <a:prstGeom prst="rect">
            <a:avLst/>
          </a:prstGeom>
          <a:noFill/>
          <a:ln>
            <a:noFill/>
          </a:ln>
        </p:spPr>
      </p:pic>
      <p:sp>
        <p:nvSpPr>
          <p:cNvPr id="198" name="Google Shape;198;p27"/>
          <p:cNvSpPr txBox="1">
            <a:spLocks noGrp="1"/>
          </p:cNvSpPr>
          <p:nvPr>
            <p:ph type="title"/>
          </p:nvPr>
        </p:nvSpPr>
        <p:spPr>
          <a:xfrm>
            <a:off x="2711624" y="260648"/>
            <a:ext cx="7643192" cy="922114"/>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GB" b="1">
                <a:solidFill>
                  <a:schemeClr val="dk1"/>
                </a:solidFill>
                <a:latin typeface="Calibri"/>
                <a:ea typeface="Calibri"/>
                <a:cs typeface="Calibri"/>
                <a:sym typeface="Calibri"/>
              </a:rPr>
              <a:t>How to approach the question</a:t>
            </a:r>
            <a:endParaRPr b="1">
              <a:solidFill>
                <a:schemeClr val="dk1"/>
              </a:solidFill>
              <a:latin typeface="Calibri"/>
              <a:ea typeface="Calibri"/>
              <a:cs typeface="Calibri"/>
              <a:sym typeface="Calibri"/>
            </a:endParaRPr>
          </a:p>
        </p:txBody>
      </p:sp>
      <p:sp>
        <p:nvSpPr>
          <p:cNvPr id="199" name="Google Shape;199;p27"/>
          <p:cNvSpPr txBox="1">
            <a:spLocks noGrp="1"/>
          </p:cNvSpPr>
          <p:nvPr>
            <p:ph type="body" idx="1"/>
          </p:nvPr>
        </p:nvSpPr>
        <p:spPr>
          <a:xfrm>
            <a:off x="2711624" y="1412776"/>
            <a:ext cx="7550068" cy="4824536"/>
          </a:xfrm>
          <a:prstGeom prst="rect">
            <a:avLst/>
          </a:prstGeom>
          <a:noFill/>
          <a:ln>
            <a:noFill/>
          </a:ln>
        </p:spPr>
        <p:txBody>
          <a:bodyPr spcFirstLastPara="1" vert="horz" wrap="square" lIns="91425" tIns="45700" rIns="91425" bIns="45700" rtlCol="0" anchor="t" anchorCtr="0">
            <a:noAutofit/>
          </a:bodyPr>
          <a:lstStyle/>
          <a:p>
            <a:pPr marL="342900" indent="-342900">
              <a:spcBef>
                <a:spcPts val="0"/>
              </a:spcBef>
              <a:buClr>
                <a:srgbClr val="FF0000"/>
              </a:buClr>
              <a:buSzPts val="2960"/>
              <a:buFont typeface="Arial"/>
              <a:buChar char="•"/>
            </a:pPr>
            <a:r>
              <a:rPr lang="en-GB" sz="2960" b="1">
                <a:solidFill>
                  <a:srgbClr val="FF0000"/>
                </a:solidFill>
                <a:latin typeface="Calibri"/>
                <a:ea typeface="Calibri"/>
                <a:cs typeface="Calibri"/>
                <a:sym typeface="Calibri"/>
              </a:rPr>
              <a:t>Point</a:t>
            </a:r>
            <a:r>
              <a:rPr lang="en-GB" sz="2960">
                <a:solidFill>
                  <a:srgbClr val="FF0000"/>
                </a:solidFill>
                <a:latin typeface="Calibri"/>
                <a:ea typeface="Calibri"/>
                <a:cs typeface="Calibri"/>
                <a:sym typeface="Calibri"/>
              </a:rPr>
              <a:t>: make a point about what is similar or different about representation in the newspaper front page</a:t>
            </a:r>
            <a:endParaRPr sz="2960">
              <a:solidFill>
                <a:srgbClr val="FF0000"/>
              </a:solidFill>
              <a:latin typeface="Calibri"/>
              <a:ea typeface="Calibri"/>
              <a:cs typeface="Calibri"/>
              <a:sym typeface="Calibri"/>
            </a:endParaRPr>
          </a:p>
          <a:p>
            <a:pPr marL="342900" indent="-342900">
              <a:spcBef>
                <a:spcPts val="592"/>
              </a:spcBef>
              <a:buClr>
                <a:srgbClr val="0070C0"/>
              </a:buClr>
              <a:buSzPts val="2960"/>
              <a:buFont typeface="Arial"/>
              <a:buChar char="•"/>
            </a:pPr>
            <a:r>
              <a:rPr lang="en-GB" sz="2960" b="1">
                <a:solidFill>
                  <a:srgbClr val="0070C0"/>
                </a:solidFill>
                <a:latin typeface="Calibri"/>
                <a:ea typeface="Calibri"/>
                <a:cs typeface="Calibri"/>
                <a:sym typeface="Calibri"/>
              </a:rPr>
              <a:t>Example</a:t>
            </a:r>
            <a:r>
              <a:rPr lang="en-GB" sz="2960">
                <a:solidFill>
                  <a:srgbClr val="0070C0"/>
                </a:solidFill>
                <a:latin typeface="Calibri"/>
                <a:ea typeface="Calibri"/>
                <a:cs typeface="Calibri"/>
                <a:sym typeface="Calibri"/>
              </a:rPr>
              <a:t>: give specific examples (at least one from each) from your venn diagram/annotations to back this point up</a:t>
            </a:r>
            <a:endParaRPr/>
          </a:p>
          <a:p>
            <a:pPr marL="342900" indent="-342900">
              <a:spcBef>
                <a:spcPts val="592"/>
              </a:spcBef>
              <a:buClr>
                <a:srgbClr val="00B050"/>
              </a:buClr>
              <a:buSzPts val="2960"/>
              <a:buFont typeface="Arial"/>
              <a:buChar char="•"/>
            </a:pPr>
            <a:r>
              <a:rPr lang="en-GB" sz="2960" b="1">
                <a:solidFill>
                  <a:srgbClr val="00B050"/>
                </a:solidFill>
                <a:latin typeface="Calibri"/>
                <a:ea typeface="Calibri"/>
                <a:cs typeface="Calibri"/>
                <a:sym typeface="Calibri"/>
              </a:rPr>
              <a:t>Explain</a:t>
            </a:r>
            <a:r>
              <a:rPr lang="en-GB" sz="2960">
                <a:solidFill>
                  <a:srgbClr val="00B050"/>
                </a:solidFill>
                <a:latin typeface="Calibri"/>
                <a:ea typeface="Calibri"/>
                <a:cs typeface="Calibri"/>
                <a:sym typeface="Calibri"/>
              </a:rPr>
              <a:t>: how the example/s actually communicate the representations to the audience</a:t>
            </a:r>
            <a:endParaRPr/>
          </a:p>
          <a:p>
            <a:pPr marL="742950" lvl="1" indent="-285750">
              <a:spcBef>
                <a:spcPts val="518"/>
              </a:spcBef>
              <a:buClr>
                <a:srgbClr val="FF33CC"/>
              </a:buClr>
              <a:buSzPts val="2590"/>
              <a:buFont typeface="Arial"/>
              <a:buChar char="–"/>
            </a:pPr>
            <a:r>
              <a:rPr lang="en-GB" sz="2590">
                <a:solidFill>
                  <a:srgbClr val="FF33CC"/>
                </a:solidFill>
                <a:latin typeface="Calibri"/>
                <a:ea typeface="Calibri"/>
                <a:cs typeface="Calibri"/>
                <a:sym typeface="Calibri"/>
              </a:rPr>
              <a:t>Challenge: Link to representation theory / effect on the audience</a:t>
            </a:r>
            <a:endParaRPr sz="2590">
              <a:solidFill>
                <a:srgbClr val="FF33CC"/>
              </a:solidFill>
              <a:latin typeface="Calibri"/>
              <a:ea typeface="Calibri"/>
              <a:cs typeface="Calibri"/>
              <a:sym typeface="Calibri"/>
            </a:endParaRPr>
          </a:p>
        </p:txBody>
      </p:sp>
      <p:sp>
        <p:nvSpPr>
          <p:cNvPr id="200" name="Google Shape;200;p27"/>
          <p:cNvSpPr/>
          <p:nvPr/>
        </p:nvSpPr>
        <p:spPr>
          <a:xfrm>
            <a:off x="1631504" y="5589240"/>
            <a:ext cx="1512168" cy="1152128"/>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en-GB">
                <a:solidFill>
                  <a:schemeClr val="lt1"/>
                </a:solidFill>
                <a:latin typeface="Calibri"/>
                <a:ea typeface="Calibri"/>
                <a:cs typeface="Calibri"/>
                <a:sym typeface="Calibri"/>
              </a:rPr>
              <a:t>At least three paragraphs and an overall conclusion</a:t>
            </a:r>
            <a:endParaRPr>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57902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9">
                                            <p:txEl>
                                              <p:pRg st="0" end="0"/>
                                            </p:txEl>
                                          </p:spTgt>
                                        </p:tgtEl>
                                        <p:attrNameLst>
                                          <p:attrName>style.visibility</p:attrName>
                                        </p:attrNameLst>
                                      </p:cBhvr>
                                      <p:to>
                                        <p:strVal val="visible"/>
                                      </p:to>
                                    </p:set>
                                    <p:animEffect transition="in" filter="fade">
                                      <p:cBhvr>
                                        <p:cTn id="7" dur="500"/>
                                        <p:tgtEl>
                                          <p:spTgt spid="1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9">
                                            <p:txEl>
                                              <p:pRg st="1" end="1"/>
                                            </p:txEl>
                                          </p:spTgt>
                                        </p:tgtEl>
                                        <p:attrNameLst>
                                          <p:attrName>style.visibility</p:attrName>
                                        </p:attrNameLst>
                                      </p:cBhvr>
                                      <p:to>
                                        <p:strVal val="visible"/>
                                      </p:to>
                                    </p:set>
                                    <p:animEffect transition="in" filter="fade">
                                      <p:cBhvr>
                                        <p:cTn id="12" dur="500"/>
                                        <p:tgtEl>
                                          <p:spTgt spid="1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9">
                                            <p:txEl>
                                              <p:pRg st="2" end="2"/>
                                            </p:txEl>
                                          </p:spTgt>
                                        </p:tgtEl>
                                        <p:attrNameLst>
                                          <p:attrName>style.visibility</p:attrName>
                                        </p:attrNameLst>
                                      </p:cBhvr>
                                      <p:to>
                                        <p:strVal val="visible"/>
                                      </p:to>
                                    </p:set>
                                    <p:animEffect transition="in" filter="fade">
                                      <p:cBhvr>
                                        <p:cTn id="17" dur="500"/>
                                        <p:tgtEl>
                                          <p:spTgt spid="1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9">
                                            <p:txEl>
                                              <p:pRg st="3" end="3"/>
                                            </p:txEl>
                                          </p:spTgt>
                                        </p:tgtEl>
                                        <p:attrNameLst>
                                          <p:attrName>style.visibility</p:attrName>
                                        </p:attrNameLst>
                                      </p:cBhvr>
                                      <p:to>
                                        <p:strVal val="visible"/>
                                      </p:to>
                                    </p:set>
                                    <p:animEffect transition="in" filter="fade">
                                      <p:cBhvr>
                                        <p:cTn id="22" dur="500"/>
                                        <p:tgtEl>
                                          <p:spTgt spid="1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0"/>
                                        </p:tgtEl>
                                        <p:attrNameLst>
                                          <p:attrName>style.visibility</p:attrName>
                                        </p:attrNameLst>
                                      </p:cBhvr>
                                      <p:to>
                                        <p:strVal val="visible"/>
                                      </p:to>
                                    </p:set>
                                    <p:animEffect transition="in" filter="fade">
                                      <p:cBhvr>
                                        <p:cTn id="27" dur="500"/>
                                        <p:tgtEl>
                                          <p:spTgt spid="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518</Words>
  <Application>Microsoft Office PowerPoint</Application>
  <PresentationFormat>Widescreen</PresentationFormat>
  <Paragraphs>59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Newspapers</vt:lpstr>
      <vt:lpstr>PowerPoint Presentation</vt:lpstr>
      <vt:lpstr>The Newspaper Industry</vt:lpstr>
      <vt:lpstr>PowerPoint Presentation</vt:lpstr>
      <vt:lpstr>Ownership</vt:lpstr>
      <vt:lpstr>Regulation</vt:lpstr>
      <vt:lpstr>Regulation</vt:lpstr>
      <vt:lpstr>Audience</vt:lpstr>
      <vt:lpstr>How to approach the question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Newspapers</dc:title>
  <dc:creator>Matt Toogood</dc:creator>
  <cp:lastModifiedBy>Matt Toogood</cp:lastModifiedBy>
  <cp:revision>8</cp:revision>
  <dcterms:created xsi:type="dcterms:W3CDTF">2018-10-30T08:46:19Z</dcterms:created>
  <dcterms:modified xsi:type="dcterms:W3CDTF">2018-11-12T08:11:16Z</dcterms:modified>
</cp:coreProperties>
</file>