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yP294BII-4"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ilbert Scott, The Albert Memorial, opened 1872, London, 54 metres tall"/>
          <p:cNvSpPr txBox="1"/>
          <p:nvPr/>
        </p:nvSpPr>
        <p:spPr>
          <a:xfrm>
            <a:off x="1866944" y="8965835"/>
            <a:ext cx="9270912" cy="42406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2100"/>
            </a:pPr>
            <a:r>
              <a:t>Gilbert Scott, </a:t>
            </a:r>
            <a:r>
              <a:rPr i="1"/>
              <a:t>The Albert Memorial</a:t>
            </a:r>
            <a:r>
              <a:t>, opened 1872, London, 54 metres tall </a:t>
            </a:r>
          </a:p>
        </p:txBody>
      </p:sp>
      <p:pic>
        <p:nvPicPr>
          <p:cNvPr id="120" name="Image" descr="Image"/>
          <p:cNvPicPr>
            <a:picLocks noChangeAspect="1"/>
          </p:cNvPicPr>
          <p:nvPr/>
        </p:nvPicPr>
        <p:blipFill>
          <a:blip r:embed="rId2">
            <a:extLst/>
          </a:blip>
          <a:stretch>
            <a:fillRect/>
          </a:stretch>
        </p:blipFill>
        <p:spPr>
          <a:xfrm>
            <a:off x="58638" y="106758"/>
            <a:ext cx="12887524" cy="859168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About Gilbert Scott and the Gothic Revival"/>
          <p:cNvSpPr txBox="1"/>
          <p:nvPr/>
        </p:nvSpPr>
        <p:spPr>
          <a:xfrm>
            <a:off x="106414" y="151588"/>
            <a:ext cx="6449934" cy="4240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a:lvl1pPr>
          </a:lstStyle>
          <a:p>
            <a:r>
              <a:t>About Gilbert Scott and the Gothic Revival</a:t>
            </a:r>
          </a:p>
        </p:txBody>
      </p:sp>
      <p:sp>
        <p:nvSpPr>
          <p:cNvPr id="196" name="Sir Gilbert Scott was a prolific architect of the Victorian era and a champion of the Gothic Revival"/>
          <p:cNvSpPr txBox="1"/>
          <p:nvPr/>
        </p:nvSpPr>
        <p:spPr>
          <a:xfrm>
            <a:off x="106414" y="663651"/>
            <a:ext cx="12791971" cy="411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Sir Gilbert Scott was a prolific architect of the Victorian era and a champion of the Gothic Revival</a:t>
            </a:r>
          </a:p>
        </p:txBody>
      </p:sp>
      <p:pic>
        <p:nvPicPr>
          <p:cNvPr id="197" name="Image" descr="Image"/>
          <p:cNvPicPr>
            <a:picLocks noChangeAspect="1"/>
          </p:cNvPicPr>
          <p:nvPr/>
        </p:nvPicPr>
        <p:blipFill>
          <a:blip r:embed="rId2">
            <a:extLst/>
          </a:blip>
          <a:stretch>
            <a:fillRect/>
          </a:stretch>
        </p:blipFill>
        <p:spPr>
          <a:xfrm>
            <a:off x="5770208" y="5843596"/>
            <a:ext cx="5001106" cy="3746922"/>
          </a:xfrm>
          <a:prstGeom prst="rect">
            <a:avLst/>
          </a:prstGeom>
          <a:ln w="12700">
            <a:miter lim="400000"/>
          </a:ln>
        </p:spPr>
      </p:pic>
      <p:sp>
        <p:nvSpPr>
          <p:cNvPr id="198" name="Gothic Revival aka neo-Gothic or Victorian Gothic saw the reintroduction of the Gothic style into architecture and design. It was not exclusive to religious buildings as it had been in the Gothic era but was applied to commercial, domestic and public buildings"/>
          <p:cNvSpPr txBox="1"/>
          <p:nvPr/>
        </p:nvSpPr>
        <p:spPr>
          <a:xfrm>
            <a:off x="106415" y="1113748"/>
            <a:ext cx="12791971" cy="1046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Gothic Revival aka neo-Gothic or Victorian Gothic saw the reintroduction of the Gothic style into architecture and design. It was not exclusive to religious buildings as it had been in the Gothic era but was applied to commercial, domestic and public buildings </a:t>
            </a:r>
          </a:p>
        </p:txBody>
      </p:sp>
      <p:sp>
        <p:nvSpPr>
          <p:cNvPr id="199" name="The Victorian architect Pugin was key in promoting the style in Britain. John Ruskin was also a keen supporter of the style. He admired the efforts that Gothic stone carvers had put into the detailing in religious buildings which helped promote the message of Christianity"/>
          <p:cNvSpPr txBox="1"/>
          <p:nvPr/>
        </p:nvSpPr>
        <p:spPr>
          <a:xfrm>
            <a:off x="106415" y="2224948"/>
            <a:ext cx="12791971" cy="1046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Victorian architect Pugin was key in promoting the style in Britain. John Ruskin was also a keen supporter of the style. He admired the efforts that Gothic stone carvers had put into the detailing in religious buildings which helped promote the message of Christianity</a:t>
            </a:r>
          </a:p>
        </p:txBody>
      </p:sp>
      <p:pic>
        <p:nvPicPr>
          <p:cNvPr id="200" name="Image" descr="Image"/>
          <p:cNvPicPr>
            <a:picLocks noChangeAspect="1"/>
          </p:cNvPicPr>
          <p:nvPr/>
        </p:nvPicPr>
        <p:blipFill>
          <a:blip r:embed="rId3">
            <a:extLst/>
          </a:blip>
          <a:stretch>
            <a:fillRect/>
          </a:stretch>
        </p:blipFill>
        <p:spPr>
          <a:xfrm>
            <a:off x="10818032" y="4755777"/>
            <a:ext cx="2237973" cy="4812843"/>
          </a:xfrm>
          <a:prstGeom prst="rect">
            <a:avLst/>
          </a:prstGeom>
          <a:ln w="12700">
            <a:miter lim="400000"/>
          </a:ln>
        </p:spPr>
      </p:pic>
      <p:sp>
        <p:nvSpPr>
          <p:cNvPr id="201" name="The Church of England was undergoing reforms at this time. Anglo-Catholicism which emphasised the Catholic aspects of Anglicanism, saw a rise in demand for parish churches and cemeteries. The neo-Gothic style became the most popular style for such venues"/>
          <p:cNvSpPr txBox="1"/>
          <p:nvPr/>
        </p:nvSpPr>
        <p:spPr>
          <a:xfrm>
            <a:off x="106415" y="3317098"/>
            <a:ext cx="9621121" cy="13641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Church of England was undergoing reforms at this time. Anglo-Catholicism which emphasised the Catholic aspects of Anglicanism, saw a rise in demand for parish churches and cemeteries. The neo-Gothic style became the most popular style for such venues</a:t>
            </a:r>
          </a:p>
        </p:txBody>
      </p:sp>
      <p:pic>
        <p:nvPicPr>
          <p:cNvPr id="202" name="Image" descr="Image"/>
          <p:cNvPicPr>
            <a:picLocks noChangeAspect="1"/>
          </p:cNvPicPr>
          <p:nvPr/>
        </p:nvPicPr>
        <p:blipFill>
          <a:blip r:embed="rId4">
            <a:extLst/>
          </a:blip>
          <a:stretch>
            <a:fillRect/>
          </a:stretch>
        </p:blipFill>
        <p:spPr>
          <a:xfrm>
            <a:off x="51182" y="5843596"/>
            <a:ext cx="5672308" cy="376676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P spid="198" grpId="2" animBg="1" advAuto="0"/>
      <p:bldP spid="199" grpId="3" animBg="1" advAuto="0"/>
      <p:bldP spid="201"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p:cNvPicPr>
            <a:picLocks noChangeAspect="1"/>
          </p:cNvPicPr>
          <p:nvPr/>
        </p:nvPicPr>
        <p:blipFill>
          <a:blip r:embed="rId2">
            <a:extLst/>
          </a:blip>
          <a:stretch>
            <a:fillRect/>
          </a:stretch>
        </p:blipFill>
        <p:spPr>
          <a:xfrm>
            <a:off x="7368088" y="307615"/>
            <a:ext cx="5536504" cy="9159658"/>
          </a:xfrm>
          <a:prstGeom prst="rect">
            <a:avLst/>
          </a:prstGeom>
          <a:ln w="12700">
            <a:miter lim="400000"/>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94" y="307615"/>
            <a:ext cx="6988194" cy="5667300"/>
          </a:xfrm>
          <a:prstGeom prst="rect">
            <a:avLst/>
          </a:prstGeom>
        </p:spPr>
      </p:pic>
      <p:sp>
        <p:nvSpPr>
          <p:cNvPr id="4" name="TextBox 3"/>
          <p:cNvSpPr txBox="1"/>
          <p:nvPr/>
        </p:nvSpPr>
        <p:spPr>
          <a:xfrm>
            <a:off x="173086" y="6803851"/>
            <a:ext cx="691535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b="0" dirty="0" smtClean="0"/>
              <a:t>Consider how the </a:t>
            </a:r>
            <a:r>
              <a:rPr lang="en-GB" b="0" i="1" dirty="0" smtClean="0"/>
              <a:t>Albert Memorial </a:t>
            </a:r>
            <a:r>
              <a:rPr lang="en-GB" b="0" dirty="0" smtClean="0"/>
              <a:t>differs to </a:t>
            </a:r>
            <a:r>
              <a:rPr lang="en-GB" b="0" i="1" dirty="0" smtClean="0"/>
              <a:t>The </a:t>
            </a:r>
          </a:p>
          <a:p>
            <a:pPr marL="0" marR="0" indent="0" algn="l" defTabSz="584200" rtl="0" fontAlgn="auto" latinLnBrk="0" hangingPunct="0">
              <a:lnSpc>
                <a:spcPct val="100000"/>
              </a:lnSpc>
              <a:spcBef>
                <a:spcPts val="0"/>
              </a:spcBef>
              <a:spcAft>
                <a:spcPts val="0"/>
              </a:spcAft>
              <a:buClrTx/>
              <a:buSzTx/>
              <a:buFontTx/>
              <a:buNone/>
              <a:tabLst/>
            </a:pPr>
            <a:r>
              <a:rPr lang="en-GB" b="0" i="1" dirty="0" smtClean="0"/>
              <a:t>Burghers of Calais</a:t>
            </a:r>
            <a:r>
              <a:rPr lang="en-GB" b="0" dirty="0" smtClean="0"/>
              <a:t>. Both are commemorative</a:t>
            </a:r>
          </a:p>
          <a:p>
            <a:pPr marL="0" marR="0" indent="0" algn="l" defTabSz="584200" rtl="0" fontAlgn="auto" latinLnBrk="0" hangingPunct="0">
              <a:lnSpc>
                <a:spcPct val="100000"/>
              </a:lnSpc>
              <a:spcBef>
                <a:spcPts val="0"/>
              </a:spcBef>
              <a:spcAft>
                <a:spcPts val="0"/>
              </a:spcAft>
              <a:buClrTx/>
              <a:buSzTx/>
              <a:buFontTx/>
              <a:buNone/>
              <a:tabLst/>
            </a:pPr>
            <a:r>
              <a:rPr lang="en-GB" b="0" dirty="0"/>
              <a:t>w</a:t>
            </a:r>
            <a:r>
              <a:rPr kumimoji="0" lang="en-GB" sz="2400" b="0" i="0" u="none" strike="noStrike" cap="none" spc="0" normalizeH="0" baseline="0" dirty="0" smtClean="0">
                <a:ln>
                  <a:noFill/>
                </a:ln>
                <a:solidFill>
                  <a:srgbClr val="000000"/>
                </a:solidFill>
                <a:effectLst/>
                <a:uFillTx/>
                <a:latin typeface="Helvetica Neue"/>
                <a:ea typeface="Helvetica Neue"/>
                <a:cs typeface="Helvetica Neue"/>
                <a:sym typeface="Helvetica Neue"/>
              </a:rPr>
              <a:t>orks</a:t>
            </a:r>
            <a:r>
              <a:rPr kumimoji="0" lang="en-GB" sz="2400" b="0" i="0" u="none" strike="noStrike" cap="none" spc="0" normalizeH="0" dirty="0" smtClean="0">
                <a:ln>
                  <a:noFill/>
                </a:ln>
                <a:solidFill>
                  <a:srgbClr val="000000"/>
                </a:solidFill>
                <a:effectLst/>
                <a:uFillTx/>
                <a:latin typeface="Helvetica Neue"/>
                <a:ea typeface="Helvetica Neue"/>
                <a:cs typeface="Helvetica Neue"/>
                <a:sym typeface="Helvetica Neue"/>
              </a:rPr>
              <a:t> but their appearances contrast significantly.</a:t>
            </a:r>
            <a:endPar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86681357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ommissioned in 1862 by Queen Victoria in memory of…"/>
          <p:cNvSpPr txBox="1"/>
          <p:nvPr/>
        </p:nvSpPr>
        <p:spPr>
          <a:xfrm>
            <a:off x="29127" y="92236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Commissioned in 1862 by Queen Victoria in memory of </a:t>
            </a:r>
          </a:p>
          <a:p>
            <a:pPr algn="l">
              <a:defRPr sz="2100" b="0"/>
            </a:pPr>
            <a:r>
              <a:t>her husband Prince Albert, who had died in 1861</a:t>
            </a:r>
          </a:p>
        </p:txBody>
      </p:sp>
      <p:sp>
        <p:nvSpPr>
          <p:cNvPr id="123" name="Paid for by public subscription. The monument is located in Kensington Gardens, near the museum area which Albert was responsible for establishing and close to the site where the Great Exhibition had been held and which Albert was instrumental in co-ordinating"/>
          <p:cNvSpPr txBox="1"/>
          <p:nvPr/>
        </p:nvSpPr>
        <p:spPr>
          <a:xfrm>
            <a:off x="29127" y="1817717"/>
            <a:ext cx="7159447" cy="16816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Paid for by public subscription. The monument is located in Kensington Gardens, near the museum area which Albert was responsible for establishing and close to the site where the Great Exhibition had been held and which Albert was instrumental in co-ordinating</a:t>
            </a:r>
          </a:p>
        </p:txBody>
      </p:sp>
      <p:sp>
        <p:nvSpPr>
          <p:cNvPr id="124" name="The design by George Gilbert Scott, the famous Victorian architect, who won from a shortlist of six submissions."/>
          <p:cNvSpPr txBox="1"/>
          <p:nvPr/>
        </p:nvSpPr>
        <p:spPr>
          <a:xfrm>
            <a:off x="29127" y="363381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design by George Gilbert Scott, the famous Victorian architect, who won from a shortlist of six submissions.</a:t>
            </a:r>
          </a:p>
        </p:txBody>
      </p:sp>
      <p:sp>
        <p:nvSpPr>
          <p:cNvPr id="125" name="The monument would take over ten years to complete and is in the Gothic Revival style."/>
          <p:cNvSpPr txBox="1"/>
          <p:nvPr/>
        </p:nvSpPr>
        <p:spPr>
          <a:xfrm>
            <a:off x="29127" y="447201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monument would take over ten years to complete and is in the Gothic Revival style.</a:t>
            </a:r>
          </a:p>
        </p:txBody>
      </p:sp>
      <p:sp>
        <p:nvSpPr>
          <p:cNvPr id="126" name="Albert had been immensely popular with the public and this was one of many monuments constructed to honour him after his death."/>
          <p:cNvSpPr txBox="1"/>
          <p:nvPr/>
        </p:nvSpPr>
        <p:spPr>
          <a:xfrm>
            <a:off x="29127" y="5439084"/>
            <a:ext cx="7159447" cy="1046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Albert had been immensely popular with the public and this was one of many monuments constructed to honour him after his death.</a:t>
            </a:r>
          </a:p>
        </p:txBody>
      </p:sp>
      <p:sp>
        <p:nvSpPr>
          <p:cNvPr id="127" name="Context"/>
          <p:cNvSpPr txBox="1"/>
          <p:nvPr/>
        </p:nvSpPr>
        <p:spPr>
          <a:xfrm>
            <a:off x="29127" y="338301"/>
            <a:ext cx="7159447" cy="4240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a:lvl1pPr>
          </a:lstStyle>
          <a:p>
            <a:r>
              <a:t>Context</a:t>
            </a:r>
          </a:p>
        </p:txBody>
      </p:sp>
      <p:pic>
        <p:nvPicPr>
          <p:cNvPr id="128" name="Image" descr="Image"/>
          <p:cNvPicPr>
            <a:picLocks noChangeAspect="1"/>
          </p:cNvPicPr>
          <p:nvPr/>
        </p:nvPicPr>
        <p:blipFill>
          <a:blip r:embed="rId2">
            <a:extLst/>
          </a:blip>
          <a:stretch>
            <a:fillRect/>
          </a:stretch>
        </p:blipFill>
        <p:spPr>
          <a:xfrm>
            <a:off x="7338083" y="345718"/>
            <a:ext cx="5428957" cy="898173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P spid="124" grpId="3" animBg="1" advAuto="0"/>
      <p:bldP spid="125" grpId="4" animBg="1" advAuto="0"/>
      <p:bldP spid="126" grpId="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 gilded bronze statue of Albert sits beneath a Gothic style canopy"/>
          <p:cNvSpPr txBox="1"/>
          <p:nvPr/>
        </p:nvSpPr>
        <p:spPr>
          <a:xfrm>
            <a:off x="29127" y="79536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A gilded bronze statue of Albert sits beneath a Gothic style canopy</a:t>
            </a:r>
          </a:p>
        </p:txBody>
      </p:sp>
      <p:sp>
        <p:nvSpPr>
          <p:cNvPr id="131" name="The canopy stands on clusters of columns and is topped by a flèche (spire) and pinnacles- all typically Gothic"/>
          <p:cNvSpPr txBox="1"/>
          <p:nvPr/>
        </p:nvSpPr>
        <p:spPr>
          <a:xfrm>
            <a:off x="29127" y="153196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canopy stands on clusters of columns and is topped by a flèche (spire) and pinnacles- all typically Gothic</a:t>
            </a:r>
          </a:p>
        </p:txBody>
      </p:sp>
      <p:sp>
        <p:nvSpPr>
          <p:cNvPr id="132" name="The base of the structure is a high relief frieze in white marble and known as the Parnassus Frieze"/>
          <p:cNvSpPr txBox="1"/>
          <p:nvPr/>
        </p:nvSpPr>
        <p:spPr>
          <a:xfrm>
            <a:off x="29127" y="233841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base of the structure is a high relief frieze in white marble and known as the Parnassus Frieze</a:t>
            </a:r>
          </a:p>
        </p:txBody>
      </p:sp>
      <p:sp>
        <p:nvSpPr>
          <p:cNvPr id="133" name="The whole monument is elevated above ground level by a series of steps and is railed off. This gives an imposing appearance to the work"/>
          <p:cNvSpPr txBox="1"/>
          <p:nvPr/>
        </p:nvSpPr>
        <p:spPr>
          <a:xfrm>
            <a:off x="29127" y="3182967"/>
            <a:ext cx="7159447" cy="10466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whole monument is elevated above ground level by a series of steps and is railed off. This gives an imposing appearance to the work</a:t>
            </a:r>
          </a:p>
        </p:txBody>
      </p:sp>
      <p:sp>
        <p:nvSpPr>
          <p:cNvPr id="134" name="Allegorical figures appear throughout the structure. We see…"/>
          <p:cNvSpPr txBox="1"/>
          <p:nvPr/>
        </p:nvSpPr>
        <p:spPr>
          <a:xfrm>
            <a:off x="29127" y="4332317"/>
            <a:ext cx="7159447" cy="1364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Allegorical figures appear throughout the structure. We see</a:t>
            </a:r>
          </a:p>
          <a:p>
            <a:pPr algn="l">
              <a:defRPr sz="2100" b="0"/>
            </a:pPr>
            <a:r>
              <a:t>representations for characters such as Medicine, Chemistry and Astronomy. These show Albert’s interest in the Sciences and the Arts</a:t>
            </a:r>
          </a:p>
        </p:txBody>
      </p:sp>
      <p:sp>
        <p:nvSpPr>
          <p:cNvPr id="135" name="Design"/>
          <p:cNvSpPr txBox="1"/>
          <p:nvPr/>
        </p:nvSpPr>
        <p:spPr>
          <a:xfrm>
            <a:off x="29127" y="109701"/>
            <a:ext cx="7159447" cy="4240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a:lvl1pPr>
          </a:lstStyle>
          <a:p>
            <a:r>
              <a:t>Design</a:t>
            </a:r>
          </a:p>
        </p:txBody>
      </p:sp>
      <p:pic>
        <p:nvPicPr>
          <p:cNvPr id="136" name="Image" descr="Image"/>
          <p:cNvPicPr>
            <a:picLocks noChangeAspect="1"/>
          </p:cNvPicPr>
          <p:nvPr/>
        </p:nvPicPr>
        <p:blipFill>
          <a:blip r:embed="rId2">
            <a:extLst/>
          </a:blip>
          <a:stretch>
            <a:fillRect/>
          </a:stretch>
        </p:blipFill>
        <p:spPr>
          <a:xfrm>
            <a:off x="7338083" y="345718"/>
            <a:ext cx="5428957" cy="8981731"/>
          </a:xfrm>
          <a:prstGeom prst="rect">
            <a:avLst/>
          </a:prstGeom>
          <a:ln w="12700">
            <a:miter lim="400000"/>
          </a:ln>
        </p:spPr>
      </p:pic>
      <p:sp>
        <p:nvSpPr>
          <p:cNvPr id="137" name="Line"/>
          <p:cNvSpPr/>
          <p:nvPr/>
        </p:nvSpPr>
        <p:spPr>
          <a:xfrm>
            <a:off x="7069666" y="5011767"/>
            <a:ext cx="1837929" cy="340575"/>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8" name="Line"/>
          <p:cNvSpPr/>
          <p:nvPr/>
        </p:nvSpPr>
        <p:spPr>
          <a:xfrm>
            <a:off x="7213599" y="4836273"/>
            <a:ext cx="3825942" cy="328183"/>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9" name="Beneath these are allegorical representations for industry including Agriculture and Commerce"/>
          <p:cNvSpPr txBox="1"/>
          <p:nvPr/>
        </p:nvSpPr>
        <p:spPr>
          <a:xfrm>
            <a:off x="29127" y="574836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Beneath these are allegorical representations for industry including Agriculture and Commerce</a:t>
            </a:r>
          </a:p>
        </p:txBody>
      </p:sp>
      <p:sp>
        <p:nvSpPr>
          <p:cNvPr id="140" name="Line"/>
          <p:cNvSpPr/>
          <p:nvPr/>
        </p:nvSpPr>
        <p:spPr>
          <a:xfrm>
            <a:off x="7069666" y="5922123"/>
            <a:ext cx="1425047" cy="343823"/>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1" name="Line"/>
          <p:cNvSpPr/>
          <p:nvPr/>
        </p:nvSpPr>
        <p:spPr>
          <a:xfrm>
            <a:off x="6849532" y="6200860"/>
            <a:ext cx="4552849" cy="166862"/>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2" name="The Parnassus Frieze contains 169 life-sized depictions of artists, writers, musicians and creative individuals from history including Shakespeare, Van Eyck, Raphael, Beethoven, Michelangelo"/>
          <p:cNvSpPr txBox="1"/>
          <p:nvPr/>
        </p:nvSpPr>
        <p:spPr>
          <a:xfrm>
            <a:off x="29127" y="6482491"/>
            <a:ext cx="7159447" cy="1364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Parnassus Frieze contains 169 life-sized depictions of artists, writers, musicians and creative individuals from history including Shakespeare, Van Eyck, Raphael, Beethoven, Michelangelo</a:t>
            </a:r>
          </a:p>
        </p:txBody>
      </p:sp>
      <p:sp>
        <p:nvSpPr>
          <p:cNvPr id="143" name="Line"/>
          <p:cNvSpPr/>
          <p:nvPr/>
        </p:nvSpPr>
        <p:spPr>
          <a:xfrm flipV="1">
            <a:off x="6485465" y="7251393"/>
            <a:ext cx="3692359" cy="312601"/>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4" name="Parnassus was the resting place of the Muses in Greek Mythology and this frieze demonstrates Albert’s interest in the Arts and culture"/>
          <p:cNvSpPr txBox="1"/>
          <p:nvPr/>
        </p:nvSpPr>
        <p:spPr>
          <a:xfrm>
            <a:off x="29127" y="7908225"/>
            <a:ext cx="7159447" cy="1046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Parnassus was the resting place of the Muses in Greek Mythology and this frieze demonstrates Albert’s interest in the Arts and culture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P spid="131" grpId="2" animBg="1" advAuto="0"/>
      <p:bldP spid="132" grpId="3" animBg="1" advAuto="0"/>
      <p:bldP spid="133" grpId="4" animBg="1" advAuto="0"/>
      <p:bldP spid="134" grpId="5" animBg="1" advAuto="0"/>
      <p:bldP spid="137" grpId="6" animBg="1" advAuto="0"/>
      <p:bldP spid="138" grpId="7" animBg="1" advAuto="0"/>
      <p:bldP spid="139" grpId="8" animBg="1" advAuto="0"/>
      <p:bldP spid="140" grpId="9" animBg="1" advAuto="0"/>
      <p:bldP spid="141" grpId="10" animBg="1" advAuto="0"/>
      <p:bldP spid="142" grpId="11" animBg="1" advAuto="0"/>
      <p:bldP spid="143" grpId="12" animBg="1" advAuto="0"/>
      <p:bldP spid="144" grpId="1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hristian symbolism is placed in the upper section: we…"/>
          <p:cNvSpPr txBox="1"/>
          <p:nvPr/>
        </p:nvSpPr>
        <p:spPr>
          <a:xfrm>
            <a:off x="29127" y="604867"/>
            <a:ext cx="715944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Christian symbolism is placed in the upper section: we </a:t>
            </a:r>
          </a:p>
          <a:p>
            <a:pPr algn="l">
              <a:defRPr sz="2100" b="0"/>
            </a:pPr>
            <a:r>
              <a:t>see the Virtues; Faith, Hope and Charity</a:t>
            </a:r>
          </a:p>
        </p:txBody>
      </p:sp>
      <p:pic>
        <p:nvPicPr>
          <p:cNvPr id="147" name="Image" descr="Image"/>
          <p:cNvPicPr>
            <a:picLocks noChangeAspect="1"/>
          </p:cNvPicPr>
          <p:nvPr/>
        </p:nvPicPr>
        <p:blipFill>
          <a:blip r:embed="rId2">
            <a:extLst/>
          </a:blip>
          <a:stretch>
            <a:fillRect/>
          </a:stretch>
        </p:blipFill>
        <p:spPr>
          <a:xfrm>
            <a:off x="7018276" y="222018"/>
            <a:ext cx="5837097" cy="9309564"/>
          </a:xfrm>
          <a:prstGeom prst="rect">
            <a:avLst/>
          </a:prstGeom>
          <a:ln w="12700">
            <a:miter lim="400000"/>
          </a:ln>
        </p:spPr>
      </p:pic>
      <p:sp>
        <p:nvSpPr>
          <p:cNvPr id="148" name="Line"/>
          <p:cNvSpPr/>
          <p:nvPr/>
        </p:nvSpPr>
        <p:spPr>
          <a:xfrm>
            <a:off x="5554132" y="1137316"/>
            <a:ext cx="4131094" cy="2813729"/>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9" name="These illustrate Albert’s devout Christian spirituality"/>
          <p:cNvSpPr txBox="1"/>
          <p:nvPr/>
        </p:nvSpPr>
        <p:spPr>
          <a:xfrm>
            <a:off x="29127" y="1498612"/>
            <a:ext cx="7159447" cy="4116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These illustrate Albert’s devout Christian spirituality</a:t>
            </a:r>
          </a:p>
        </p:txBody>
      </p:sp>
      <p:sp>
        <p:nvSpPr>
          <p:cNvPr id="150" name="Angels are shown close to a cross on the top, reminding…"/>
          <p:cNvSpPr txBox="1"/>
          <p:nvPr/>
        </p:nvSpPr>
        <p:spPr>
          <a:xfrm>
            <a:off x="29127" y="1980700"/>
            <a:ext cx="7159447" cy="1046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Angels are shown close to a cross on the top, reminding</a:t>
            </a:r>
          </a:p>
          <a:p>
            <a:pPr algn="l">
              <a:defRPr sz="2100" b="0"/>
            </a:pPr>
            <a:r>
              <a:t>us that this is a memorial created after the death of the subject</a:t>
            </a:r>
          </a:p>
        </p:txBody>
      </p:sp>
      <p:sp>
        <p:nvSpPr>
          <p:cNvPr id="151" name="Line"/>
          <p:cNvSpPr/>
          <p:nvPr/>
        </p:nvSpPr>
        <p:spPr>
          <a:xfrm>
            <a:off x="5996449" y="3522990"/>
            <a:ext cx="3250695" cy="3476005"/>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2" name="Mosaics in the tympana and spandrels of the canopy…"/>
          <p:cNvSpPr txBox="1"/>
          <p:nvPr/>
        </p:nvSpPr>
        <p:spPr>
          <a:xfrm>
            <a:off x="29127" y="3079749"/>
            <a:ext cx="7159447" cy="7291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Mosaics in the tympana and spandrels of the canopy </a:t>
            </a:r>
          </a:p>
          <a:p>
            <a:pPr algn="l">
              <a:defRPr sz="2100" b="0"/>
            </a:pPr>
            <a:r>
              <a:t>show themes such as Poetry, Music and Literature</a:t>
            </a:r>
          </a:p>
        </p:txBody>
      </p:sp>
      <p:sp>
        <p:nvSpPr>
          <p:cNvPr id="153" name="Line"/>
          <p:cNvSpPr/>
          <p:nvPr/>
        </p:nvSpPr>
        <p:spPr>
          <a:xfrm flipV="1">
            <a:off x="6780939" y="2196256"/>
            <a:ext cx="3021170" cy="280738"/>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4" name="On the outer corners of the steps are allegorical…"/>
          <p:cNvSpPr txBox="1"/>
          <p:nvPr/>
        </p:nvSpPr>
        <p:spPr>
          <a:xfrm>
            <a:off x="29127" y="3861299"/>
            <a:ext cx="7159447" cy="1364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On the outer corners of the steps are allegorical</a:t>
            </a:r>
          </a:p>
          <a:p>
            <a:pPr algn="l">
              <a:defRPr sz="2100" b="0"/>
            </a:pPr>
            <a:r>
              <a:t>sculptures representing four continents. These</a:t>
            </a:r>
          </a:p>
          <a:p>
            <a:pPr algn="l">
              <a:defRPr sz="2100" b="0"/>
            </a:pPr>
            <a:r>
              <a:t>show Albert’s interest in international affairs and the</a:t>
            </a:r>
          </a:p>
          <a:p>
            <a:pPr algn="l">
              <a:defRPr sz="2100" b="0"/>
            </a:pPr>
            <a:r>
              <a:t>spread of the British Empire</a:t>
            </a:r>
          </a:p>
        </p:txBody>
      </p:sp>
      <p:pic>
        <p:nvPicPr>
          <p:cNvPr id="155" name="Image" descr="Image"/>
          <p:cNvPicPr>
            <a:picLocks noChangeAspect="1"/>
          </p:cNvPicPr>
          <p:nvPr/>
        </p:nvPicPr>
        <p:blipFill>
          <a:blip r:embed="rId3">
            <a:extLst/>
          </a:blip>
          <a:stretch>
            <a:fillRect/>
          </a:stretch>
        </p:blipFill>
        <p:spPr>
          <a:xfrm>
            <a:off x="69034" y="5931399"/>
            <a:ext cx="5782514" cy="3855010"/>
          </a:xfrm>
          <a:prstGeom prst="rect">
            <a:avLst/>
          </a:prstGeom>
          <a:ln w="12700">
            <a:miter lim="400000"/>
          </a:ln>
        </p:spPr>
      </p:pic>
      <p:sp>
        <p:nvSpPr>
          <p:cNvPr id="156" name="Design"/>
          <p:cNvSpPr txBox="1"/>
          <p:nvPr/>
        </p:nvSpPr>
        <p:spPr>
          <a:xfrm>
            <a:off x="29127" y="109701"/>
            <a:ext cx="7159447" cy="4240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a:lvl1pPr>
          </a:lstStyle>
          <a:p>
            <a:r>
              <a:t>Design</a:t>
            </a:r>
          </a:p>
        </p:txBody>
      </p:sp>
      <p:sp>
        <p:nvSpPr>
          <p:cNvPr id="157" name="Line"/>
          <p:cNvSpPr/>
          <p:nvPr/>
        </p:nvSpPr>
        <p:spPr>
          <a:xfrm>
            <a:off x="5445984" y="5203353"/>
            <a:ext cx="153614" cy="3853968"/>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8" name="Line"/>
          <p:cNvSpPr/>
          <p:nvPr/>
        </p:nvSpPr>
        <p:spPr>
          <a:xfrm>
            <a:off x="933251" y="5203353"/>
            <a:ext cx="153613" cy="3853968"/>
          </a:xfrm>
          <a:prstGeom prst="line">
            <a:avLst/>
          </a:prstGeom>
          <a:ln w="508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P spid="148" grpId="2" animBg="1" advAuto="0"/>
      <p:bldP spid="149" grpId="3" animBg="1" advAuto="0"/>
      <p:bldP spid="150" grpId="4" animBg="1" advAuto="0"/>
      <p:bldP spid="151" grpId="7" animBg="1" advAuto="0"/>
      <p:bldP spid="152" grpId="6" animBg="1" advAuto="0"/>
      <p:bldP spid="153" grpId="5" animBg="1" advAuto="0"/>
      <p:bldP spid="154" grpId="8" animBg="1" advAuto="0"/>
      <p:bldP spid="157" grpId="9" animBg="1" advAuto="0"/>
      <p:bldP spid="158" grpId="1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Albert is shown seated and dressed as a Knight of…"/>
          <p:cNvSpPr txBox="1"/>
          <p:nvPr/>
        </p:nvSpPr>
        <p:spPr>
          <a:xfrm>
            <a:off x="29127" y="515967"/>
            <a:ext cx="6488717"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Albert is shown seated and dressed as a Knight of</a:t>
            </a:r>
          </a:p>
          <a:p>
            <a:pPr algn="l">
              <a:defRPr sz="2100" b="0"/>
            </a:pPr>
            <a:r>
              <a:t>the Garter- the highest honour of Chivalry in Britain</a:t>
            </a:r>
          </a:p>
        </p:txBody>
      </p:sp>
      <p:sp>
        <p:nvSpPr>
          <p:cNvPr id="161" name="Albert"/>
          <p:cNvSpPr txBox="1"/>
          <p:nvPr/>
        </p:nvSpPr>
        <p:spPr>
          <a:xfrm>
            <a:off x="29127" y="97001"/>
            <a:ext cx="7159447" cy="4240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a:lvl1pPr>
          </a:lstStyle>
          <a:p>
            <a:r>
              <a:t>Albert</a:t>
            </a:r>
          </a:p>
        </p:txBody>
      </p:sp>
      <p:pic>
        <p:nvPicPr>
          <p:cNvPr id="162" name="Image" descr="Image"/>
          <p:cNvPicPr>
            <a:picLocks noChangeAspect="1"/>
          </p:cNvPicPr>
          <p:nvPr/>
        </p:nvPicPr>
        <p:blipFill>
          <a:blip r:embed="rId2">
            <a:extLst/>
          </a:blip>
          <a:stretch>
            <a:fillRect/>
          </a:stretch>
        </p:blipFill>
        <p:spPr>
          <a:xfrm>
            <a:off x="6555084" y="404256"/>
            <a:ext cx="6399420" cy="8945088"/>
          </a:xfrm>
          <a:prstGeom prst="rect">
            <a:avLst/>
          </a:prstGeom>
          <a:ln w="12700">
            <a:miter lim="400000"/>
          </a:ln>
        </p:spPr>
      </p:pic>
      <p:sp>
        <p:nvSpPr>
          <p:cNvPr id="163" name="Albert holds a copy of a catalogue from the Great…"/>
          <p:cNvSpPr txBox="1"/>
          <p:nvPr/>
        </p:nvSpPr>
        <p:spPr>
          <a:xfrm>
            <a:off x="29127" y="1334170"/>
            <a:ext cx="6399420" cy="1681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Albert holds a copy of a catalogue from the Great</a:t>
            </a:r>
          </a:p>
          <a:p>
            <a:pPr algn="l">
              <a:defRPr sz="2100" b="0"/>
            </a:pPr>
            <a:r>
              <a:t>Exhibition (of 1851). This was the first of a series of</a:t>
            </a:r>
          </a:p>
          <a:p>
            <a:pPr algn="l">
              <a:defRPr sz="2100" b="0"/>
            </a:pPr>
            <a:r>
              <a:t>World Fairs which occurred in the 19th Century and Albert was fundamental to the organisation of this event</a:t>
            </a:r>
          </a:p>
        </p:txBody>
      </p:sp>
      <p:sp>
        <p:nvSpPr>
          <p:cNvPr id="164" name="He looks in the direction of Exhibition Road in Kensington. This is a area containing venues such as the V&amp;A, Royal College of Art, Natural History Museum and was developed on the advice of Albert. Profits from the revenue of the Great Exhibition were used to purchase land in that area and it was nicknamed Albertopolis in the Victorian era"/>
          <p:cNvSpPr txBox="1"/>
          <p:nvPr/>
        </p:nvSpPr>
        <p:spPr>
          <a:xfrm>
            <a:off x="29127" y="3066774"/>
            <a:ext cx="6399420" cy="23166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He looks in the direction of Exhibition Road in Kensington. This is a area containing venues such as the V&amp;A, Royal College of Art, Natural History Museum and was developed on the advice of Albert. Profits from the revenue of the Great Exhibition were used to purchase land in that area and it was nicknamed </a:t>
            </a:r>
            <a:r>
              <a:rPr i="1"/>
              <a:t>Albertopolis</a:t>
            </a:r>
            <a:r>
              <a:t> in the Victorian era </a:t>
            </a:r>
          </a:p>
        </p:txBody>
      </p:sp>
      <p:sp>
        <p:nvSpPr>
          <p:cNvPr id="165" name="His first name is inscribed at his feet. A longer dedication to him is inscribed in the canopy. QUEEN VICTORIA AND HER PEOPLE TO THE MEMORY OF ALBERT PRINCE CONSORT AS A TRIBUTE OF THEIR GRATITUDE FOR A LIFE DEVOTED TO THE PUBLIC GOOD."/>
          <p:cNvSpPr txBox="1"/>
          <p:nvPr/>
        </p:nvSpPr>
        <p:spPr>
          <a:xfrm>
            <a:off x="73776" y="5484424"/>
            <a:ext cx="6399419" cy="19991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His first name is inscribed at his feet. A longer dedication to him is inscribed in the canopy. </a:t>
            </a:r>
            <a:r>
              <a:rPr i="1"/>
              <a:t>QUEEN VICTORIA AND HER PEOPLE TO THE MEMORY OF ALBERT PRINCE CONSORT AS A TRIBUTE OF THEIR GRATITUDE FOR A LIFE DEVOTED TO THE PUBLIC GOOD.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animBg="1" advAuto="0"/>
      <p:bldP spid="163" grpId="2" animBg="1" advAuto="0"/>
      <p:bldP spid="164" grpId="3" animBg="1" advAuto="0"/>
      <p:bldP spid="165"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extLst/>
          </a:blip>
          <a:stretch>
            <a:fillRect/>
          </a:stretch>
        </p:blipFill>
        <p:spPr>
          <a:xfrm>
            <a:off x="6314011" y="5079513"/>
            <a:ext cx="6429526" cy="4455662"/>
          </a:xfrm>
          <a:prstGeom prst="rect">
            <a:avLst/>
          </a:prstGeom>
          <a:ln w="12700">
            <a:miter lim="400000"/>
          </a:ln>
        </p:spPr>
      </p:pic>
      <p:pic>
        <p:nvPicPr>
          <p:cNvPr id="168" name="Image" descr="Image"/>
          <p:cNvPicPr>
            <a:picLocks noChangeAspect="1"/>
          </p:cNvPicPr>
          <p:nvPr/>
        </p:nvPicPr>
        <p:blipFill>
          <a:blip r:embed="rId3">
            <a:extLst/>
          </a:blip>
          <a:stretch>
            <a:fillRect/>
          </a:stretch>
        </p:blipFill>
        <p:spPr>
          <a:xfrm>
            <a:off x="6329235" y="212904"/>
            <a:ext cx="6399078" cy="4794997"/>
          </a:xfrm>
          <a:prstGeom prst="rect">
            <a:avLst/>
          </a:prstGeom>
          <a:ln w="12700">
            <a:miter lim="400000"/>
          </a:ln>
        </p:spPr>
      </p:pic>
      <p:pic>
        <p:nvPicPr>
          <p:cNvPr id="169" name="Image" descr="Image"/>
          <p:cNvPicPr>
            <a:picLocks noChangeAspect="1"/>
          </p:cNvPicPr>
          <p:nvPr/>
        </p:nvPicPr>
        <p:blipFill>
          <a:blip r:embed="rId4">
            <a:extLst/>
          </a:blip>
          <a:stretch>
            <a:fillRect/>
          </a:stretch>
        </p:blipFill>
        <p:spPr>
          <a:xfrm>
            <a:off x="639712" y="73269"/>
            <a:ext cx="5047557" cy="8050330"/>
          </a:xfrm>
          <a:prstGeom prst="rect">
            <a:avLst/>
          </a:prstGeom>
          <a:ln w="12700">
            <a:miter lim="400000"/>
          </a:ln>
        </p:spPr>
      </p:pic>
      <p:sp>
        <p:nvSpPr>
          <p:cNvPr id="170" name="Leading artists and sculptors of the day were responsible for the statuary, mosaics and structure- all responding to the design of Gilbert Scott"/>
          <p:cNvSpPr txBox="1"/>
          <p:nvPr/>
        </p:nvSpPr>
        <p:spPr>
          <a:xfrm>
            <a:off x="125744" y="8230769"/>
            <a:ext cx="6075493" cy="13641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Leading artists and sculptors of the day were responsible for the statuary, mosaics and structure- all responding to the design of Gilbert Scott</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he structure is polychromatic due to the various colours appearing in it. Red and black stone and marble columns support the brick and stone canopy"/>
          <p:cNvSpPr txBox="1"/>
          <p:nvPr/>
        </p:nvSpPr>
        <p:spPr>
          <a:xfrm>
            <a:off x="29095" y="219350"/>
            <a:ext cx="12946611"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structure is polychromatic due to the various colours appearing in it. Red and black stone and marble columns support the brick and stone canopy </a:t>
            </a:r>
          </a:p>
        </p:txBody>
      </p:sp>
      <p:pic>
        <p:nvPicPr>
          <p:cNvPr id="173" name="Image" descr="Image"/>
          <p:cNvPicPr>
            <a:picLocks noChangeAspect="1"/>
          </p:cNvPicPr>
          <p:nvPr/>
        </p:nvPicPr>
        <p:blipFill>
          <a:blip r:embed="rId2">
            <a:extLst/>
          </a:blip>
          <a:stretch>
            <a:fillRect/>
          </a:stretch>
        </p:blipFill>
        <p:spPr>
          <a:xfrm>
            <a:off x="8770561" y="3243792"/>
            <a:ext cx="4241801" cy="6350001"/>
          </a:xfrm>
          <a:prstGeom prst="rect">
            <a:avLst/>
          </a:prstGeom>
          <a:ln w="12700">
            <a:miter lim="400000"/>
          </a:ln>
        </p:spPr>
      </p:pic>
      <p:sp>
        <p:nvSpPr>
          <p:cNvPr id="174" name="The interior of the canopy is a blue and gold constellation of stars in mosaic"/>
          <p:cNvSpPr txBox="1"/>
          <p:nvPr/>
        </p:nvSpPr>
        <p:spPr>
          <a:xfrm>
            <a:off x="54494" y="953604"/>
            <a:ext cx="9851874" cy="4116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interior of the canopy is a blue and gold constellation of stars in mosaic</a:t>
            </a:r>
          </a:p>
        </p:txBody>
      </p:sp>
      <p:pic>
        <p:nvPicPr>
          <p:cNvPr id="175" name="Image" descr="Image"/>
          <p:cNvPicPr>
            <a:picLocks noChangeAspect="1"/>
          </p:cNvPicPr>
          <p:nvPr/>
        </p:nvPicPr>
        <p:blipFill>
          <a:blip r:embed="rId3">
            <a:extLst/>
          </a:blip>
          <a:stretch>
            <a:fillRect/>
          </a:stretch>
        </p:blipFill>
        <p:spPr>
          <a:xfrm>
            <a:off x="3801808" y="3243792"/>
            <a:ext cx="4762502" cy="6350001"/>
          </a:xfrm>
          <a:prstGeom prst="rect">
            <a:avLst/>
          </a:prstGeom>
          <a:ln w="12700">
            <a:miter lim="400000"/>
          </a:ln>
        </p:spPr>
      </p:pic>
      <p:sp>
        <p:nvSpPr>
          <p:cNvPr id="176" name="The figure of Albert, the angels on the spire and the Virtues are made from gilt bronze"/>
          <p:cNvSpPr txBox="1"/>
          <p:nvPr/>
        </p:nvSpPr>
        <p:spPr>
          <a:xfrm>
            <a:off x="54494" y="1415841"/>
            <a:ext cx="11144330" cy="411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figure of Albert, the angels on the spire and the Virtues are made from gilt bronze</a:t>
            </a:r>
          </a:p>
        </p:txBody>
      </p:sp>
      <p:sp>
        <p:nvSpPr>
          <p:cNvPr id="177" name="White marble is used for the Parnassus Frieze and the allegorical figurative groups"/>
          <p:cNvSpPr txBox="1"/>
          <p:nvPr/>
        </p:nvSpPr>
        <p:spPr>
          <a:xfrm>
            <a:off x="54494" y="1890321"/>
            <a:ext cx="11144330" cy="4116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White marble is used for the Parnassus Frieze and the allegorical figurative groups</a:t>
            </a:r>
          </a:p>
        </p:txBody>
      </p:sp>
      <p:sp>
        <p:nvSpPr>
          <p:cNvPr id="178" name="The mosaics in the tympana and spandrels are made from coloured glass."/>
          <p:cNvSpPr txBox="1"/>
          <p:nvPr/>
        </p:nvSpPr>
        <p:spPr>
          <a:xfrm>
            <a:off x="54494" y="2352100"/>
            <a:ext cx="11144330" cy="411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mosaics in the tympana and spandrels are made from coloured glass.</a:t>
            </a:r>
          </a:p>
        </p:txBody>
      </p:sp>
      <p:sp>
        <p:nvSpPr>
          <p:cNvPr id="179" name="The overall effect of the monument is a precious jewel-like appearance which pays honour to a popular…"/>
          <p:cNvSpPr txBox="1"/>
          <p:nvPr/>
        </p:nvSpPr>
        <p:spPr>
          <a:xfrm>
            <a:off x="54494" y="2816996"/>
            <a:ext cx="12708613" cy="729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The overall effect of the monument is a precious jewel-like appearance which pays honour to a popular </a:t>
            </a:r>
          </a:p>
          <a:p>
            <a:pPr algn="l">
              <a:defRPr sz="2100" b="0"/>
            </a:pPr>
            <a:r>
              <a:t>Individual</a:t>
            </a:r>
          </a:p>
        </p:txBody>
      </p:sp>
      <p:sp>
        <p:nvSpPr>
          <p:cNvPr id="180" name="List of Materials…"/>
          <p:cNvSpPr txBox="1"/>
          <p:nvPr/>
        </p:nvSpPr>
        <p:spPr>
          <a:xfrm>
            <a:off x="37857" y="3689755"/>
            <a:ext cx="3375159" cy="26711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List of Materials</a:t>
            </a:r>
          </a:p>
          <a:p>
            <a:pPr>
              <a:defRPr b="0"/>
            </a:pPr>
            <a:r>
              <a:t>Gilt Bronze</a:t>
            </a:r>
          </a:p>
          <a:p>
            <a:pPr>
              <a:defRPr b="0"/>
            </a:pPr>
            <a:r>
              <a:t>Bronze</a:t>
            </a:r>
          </a:p>
          <a:p>
            <a:pPr>
              <a:defRPr b="0"/>
            </a:pPr>
            <a:r>
              <a:t>Marble</a:t>
            </a:r>
          </a:p>
          <a:p>
            <a:pPr>
              <a:defRPr b="0"/>
            </a:pPr>
            <a:r>
              <a:t>Stone</a:t>
            </a:r>
          </a:p>
          <a:p>
            <a:pPr>
              <a:defRPr b="0"/>
            </a:pPr>
            <a:r>
              <a:t>Glass mosaic</a:t>
            </a:r>
          </a:p>
          <a:p>
            <a:pPr>
              <a:defRPr b="0"/>
            </a:pPr>
            <a:r>
              <a:t>Brick</a:t>
            </a:r>
          </a:p>
        </p:txBody>
      </p:sp>
      <p:sp>
        <p:nvSpPr>
          <p:cNvPr id="181" name="Processes…"/>
          <p:cNvSpPr txBox="1"/>
          <p:nvPr/>
        </p:nvSpPr>
        <p:spPr>
          <a:xfrm>
            <a:off x="37857" y="6548997"/>
            <a:ext cx="3375159" cy="30394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Processes</a:t>
            </a:r>
          </a:p>
          <a:p>
            <a:pPr>
              <a:defRPr b="0"/>
            </a:pPr>
            <a:r>
              <a:t>Carving</a:t>
            </a:r>
          </a:p>
          <a:p>
            <a:pPr>
              <a:defRPr b="0"/>
            </a:pPr>
            <a:r>
              <a:t>Gilding</a:t>
            </a:r>
          </a:p>
          <a:p>
            <a:pPr>
              <a:defRPr b="0"/>
            </a:pPr>
            <a:r>
              <a:t>Casting</a:t>
            </a:r>
          </a:p>
          <a:p>
            <a:pPr>
              <a:defRPr b="0"/>
            </a:pPr>
            <a:r>
              <a:t>Brickwork</a:t>
            </a:r>
          </a:p>
          <a:p>
            <a:pPr>
              <a:defRPr b="0"/>
            </a:pPr>
            <a:r>
              <a:t>Mosaic work</a:t>
            </a:r>
          </a:p>
          <a:p>
            <a:pPr>
              <a:defRPr b="0"/>
            </a:pPr>
            <a:r>
              <a:t>Foundation and structural construction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P spid="176" grpId="2" animBg="1" advAuto="0"/>
      <p:bldP spid="177" grpId="3" animBg="1" advAuto="0"/>
      <p:bldP spid="178" grpId="4" animBg="1" advAuto="0"/>
      <p:bldP spid="179" grpId="5" animBg="1" advAuto="0"/>
      <p:bldP spid="180" grpId="6" animBg="1" advAuto="0"/>
      <p:bldP spid="181"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he design resembles a reliquary- a jewelled casket which contained a religious artefact"/>
          <p:cNvSpPr txBox="1"/>
          <p:nvPr/>
        </p:nvSpPr>
        <p:spPr>
          <a:xfrm>
            <a:off x="172153" y="165471"/>
            <a:ext cx="12482695" cy="411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The design resembles a reliquary- a jewelled casket which contained a religious artefact</a:t>
            </a:r>
          </a:p>
        </p:txBody>
      </p:sp>
      <p:pic>
        <p:nvPicPr>
          <p:cNvPr id="184" name="Image" descr="Image"/>
          <p:cNvPicPr>
            <a:picLocks noChangeAspect="1"/>
          </p:cNvPicPr>
          <p:nvPr/>
        </p:nvPicPr>
        <p:blipFill>
          <a:blip r:embed="rId2">
            <a:extLst/>
          </a:blip>
          <a:stretch>
            <a:fillRect/>
          </a:stretch>
        </p:blipFill>
        <p:spPr>
          <a:xfrm>
            <a:off x="-1234959" y="3424479"/>
            <a:ext cx="5915916" cy="5915916"/>
          </a:xfrm>
          <a:prstGeom prst="rect">
            <a:avLst/>
          </a:prstGeom>
          <a:ln w="12700">
            <a:miter lim="400000"/>
          </a:ln>
        </p:spPr>
      </p:pic>
      <p:sp>
        <p:nvSpPr>
          <p:cNvPr id="185" name="This implies that the memory of Albert is sacred to the people of Britain and he was seen as saintly"/>
          <p:cNvSpPr txBox="1"/>
          <p:nvPr/>
        </p:nvSpPr>
        <p:spPr>
          <a:xfrm>
            <a:off x="197553" y="697279"/>
            <a:ext cx="12482695" cy="4116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This implies that the memory of Albert is sacred to the people of Britain and he was seen as saintly</a:t>
            </a:r>
          </a:p>
        </p:txBody>
      </p:sp>
      <p:sp>
        <p:nvSpPr>
          <p:cNvPr id="186" name="Gilbert Scott based his design on a ciborium. This is a canopy often found in Christian religious buildings and placed over the altar"/>
          <p:cNvSpPr txBox="1"/>
          <p:nvPr/>
        </p:nvSpPr>
        <p:spPr>
          <a:xfrm>
            <a:off x="172153" y="1210036"/>
            <a:ext cx="12746819" cy="7291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100" b="0"/>
            </a:lvl1pPr>
          </a:lstStyle>
          <a:p>
            <a:r>
              <a:t>Gilbert Scott based his design on a ciborium. This is a canopy often found in Christian religious buildings and placed over the altar</a:t>
            </a:r>
          </a:p>
        </p:txBody>
      </p:sp>
      <p:pic>
        <p:nvPicPr>
          <p:cNvPr id="187" name="Image" descr="Image"/>
          <p:cNvPicPr>
            <a:picLocks noChangeAspect="1"/>
          </p:cNvPicPr>
          <p:nvPr/>
        </p:nvPicPr>
        <p:blipFill>
          <a:blip r:embed="rId3">
            <a:extLst/>
          </a:blip>
          <a:stretch>
            <a:fillRect/>
          </a:stretch>
        </p:blipFill>
        <p:spPr>
          <a:xfrm>
            <a:off x="3732159" y="3247677"/>
            <a:ext cx="4709106" cy="6269520"/>
          </a:xfrm>
          <a:prstGeom prst="rect">
            <a:avLst/>
          </a:prstGeom>
          <a:ln w="12700">
            <a:miter lim="400000"/>
          </a:ln>
        </p:spPr>
      </p:pic>
      <p:sp>
        <p:nvSpPr>
          <p:cNvPr id="188" name="The ornate appearance link to Victorian Britain’s interest in the revival of Medieval and Gothic design and…"/>
          <p:cNvSpPr txBox="1"/>
          <p:nvPr/>
        </p:nvSpPr>
        <p:spPr>
          <a:xfrm>
            <a:off x="172153" y="2079291"/>
            <a:ext cx="12746819" cy="10466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100" b="0"/>
            </a:pPr>
            <a:r>
              <a:t>The ornate appearance link to Victorian Britain’s interest in the revival of Medieval and Gothic design and</a:t>
            </a:r>
          </a:p>
          <a:p>
            <a:pPr algn="l">
              <a:defRPr sz="2100" b="0"/>
            </a:pPr>
            <a:r>
              <a:t>links to the Pre-Raphaelites’ fascination for subject matter for those eras. Prince Albert was also strongly interested in Medieval and Gothic history art and architecture.</a:t>
            </a:r>
          </a:p>
        </p:txBody>
      </p:sp>
      <p:pic>
        <p:nvPicPr>
          <p:cNvPr id="189" name="Image" descr="Image"/>
          <p:cNvPicPr>
            <a:picLocks noChangeAspect="1"/>
          </p:cNvPicPr>
          <p:nvPr/>
        </p:nvPicPr>
        <p:blipFill>
          <a:blip r:embed="rId4">
            <a:extLst/>
          </a:blip>
          <a:stretch>
            <a:fillRect/>
          </a:stretch>
        </p:blipFill>
        <p:spPr>
          <a:xfrm>
            <a:off x="8663159" y="3247677"/>
            <a:ext cx="4182666" cy="626952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P spid="186" grpId="2" animBg="1" advAuto="0"/>
      <p:bldP spid="187" grpId="3" animBg="1" advAuto="0"/>
      <p:bldP spid="188" grpId="4" animBg="1" advAuto="0"/>
      <p:bldP spid="189"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 descr="Image"/>
          <p:cNvPicPr>
            <a:picLocks noChangeAspect="1"/>
          </p:cNvPicPr>
          <p:nvPr/>
        </p:nvPicPr>
        <p:blipFill>
          <a:blip r:embed="rId2">
            <a:extLst/>
          </a:blip>
          <a:stretch>
            <a:fillRect/>
          </a:stretch>
        </p:blipFill>
        <p:spPr>
          <a:xfrm>
            <a:off x="79776" y="128423"/>
            <a:ext cx="12845248" cy="8560154"/>
          </a:xfrm>
          <a:prstGeom prst="rect">
            <a:avLst/>
          </a:prstGeom>
          <a:ln w="12700">
            <a:miter lim="400000"/>
          </a:ln>
        </p:spPr>
      </p:pic>
      <p:sp>
        <p:nvSpPr>
          <p:cNvPr id="192" name="Allegorical representations of Faith, Hope and Charity"/>
          <p:cNvSpPr txBox="1"/>
          <p:nvPr/>
        </p:nvSpPr>
        <p:spPr>
          <a:xfrm>
            <a:off x="2554020" y="8730141"/>
            <a:ext cx="7896760"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Allegorical representations of Faith, Hope and Charity</a:t>
            </a:r>
          </a:p>
        </p:txBody>
      </p:sp>
      <p:sp>
        <p:nvSpPr>
          <p:cNvPr id="193" name="https://www.youtube.com/watch?v=oyP294BII-4"/>
          <p:cNvSpPr txBox="1"/>
          <p:nvPr/>
        </p:nvSpPr>
        <p:spPr>
          <a:xfrm>
            <a:off x="2935782" y="9232765"/>
            <a:ext cx="7133236"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u="sng">
                <a:solidFill>
                  <a:schemeClr val="accent6"/>
                </a:solidFill>
                <a:hlinkClick r:id="rId3"/>
              </a:defRPr>
            </a:lvl1pPr>
          </a:lstStyle>
          <a:p>
            <a:pPr>
              <a:defRPr u="none"/>
            </a:pPr>
            <a:r>
              <a:rPr u="sng">
                <a:hlinkClick r:id="rId3"/>
              </a:rPr>
              <a:t>https://www.youtube.com/watch?v=oyP294BII-4</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Custom</PresentationFormat>
  <Paragraphs>75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Greaney</dc:creator>
  <cp:lastModifiedBy>Daniel Greaney</cp:lastModifiedBy>
  <cp:revision>1</cp:revision>
  <dcterms:modified xsi:type="dcterms:W3CDTF">2018-11-14T08:38:59Z</dcterms:modified>
</cp:coreProperties>
</file>