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61" r:id="rId5"/>
    <p:sldId id="259"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onnuala L Keogh-Swindells (177464)" initials="FLK(" lastIdx="1" clrIdx="0">
    <p:extLst>
      <p:ext uri="{19B8F6BF-5375-455C-9EA6-DF929625EA0E}">
        <p15:presenceInfo xmlns:p15="http://schemas.microsoft.com/office/powerpoint/2012/main" userId="Fionnuala L Keogh-Swindells (17746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28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466444-1AD5-47BA-8AE2-07C90C7080BF}" type="datetimeFigureOut">
              <a:rPr lang="en-GB" smtClean="0"/>
              <a:t>04/12/2019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CCAD47-AF37-47A9-8065-149725421BD9}" type="slidenum">
              <a:rPr lang="en-GB" smtClean="0"/>
              <a:t>‹#›</a:t>
            </a:fld>
            <a:endParaRPr lang="en-GB"/>
          </a:p>
        </p:txBody>
      </p:sp>
    </p:spTree>
    <p:extLst>
      <p:ext uri="{BB962C8B-B14F-4D97-AF65-F5344CB8AC3E}">
        <p14:creationId xmlns:p14="http://schemas.microsoft.com/office/powerpoint/2010/main" val="1053852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2E88AE-CBBF-4350-8E88-2AB109A9FE7C}"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4BB5C2-9C79-457F-A407-3751D64104BF}" type="slidenum">
              <a:rPr lang="en-GB" smtClean="0"/>
              <a:t>‹#›</a:t>
            </a:fld>
            <a:endParaRPr lang="en-GB"/>
          </a:p>
        </p:txBody>
      </p:sp>
    </p:spTree>
    <p:extLst>
      <p:ext uri="{BB962C8B-B14F-4D97-AF65-F5344CB8AC3E}">
        <p14:creationId xmlns:p14="http://schemas.microsoft.com/office/powerpoint/2010/main" val="3835847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2E88AE-CBBF-4350-8E88-2AB109A9FE7C}"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4BB5C2-9C79-457F-A407-3751D64104BF}" type="slidenum">
              <a:rPr lang="en-GB" smtClean="0"/>
              <a:t>‹#›</a:t>
            </a:fld>
            <a:endParaRPr lang="en-GB"/>
          </a:p>
        </p:txBody>
      </p:sp>
    </p:spTree>
    <p:extLst>
      <p:ext uri="{BB962C8B-B14F-4D97-AF65-F5344CB8AC3E}">
        <p14:creationId xmlns:p14="http://schemas.microsoft.com/office/powerpoint/2010/main" val="289480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2E88AE-CBBF-4350-8E88-2AB109A9FE7C}"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4BB5C2-9C79-457F-A407-3751D64104BF}" type="slidenum">
              <a:rPr lang="en-GB" smtClean="0"/>
              <a:t>‹#›</a:t>
            </a:fld>
            <a:endParaRPr lang="en-GB"/>
          </a:p>
        </p:txBody>
      </p:sp>
    </p:spTree>
    <p:extLst>
      <p:ext uri="{BB962C8B-B14F-4D97-AF65-F5344CB8AC3E}">
        <p14:creationId xmlns:p14="http://schemas.microsoft.com/office/powerpoint/2010/main" val="1487818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2E88AE-CBBF-4350-8E88-2AB109A9FE7C}"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4BB5C2-9C79-457F-A407-3751D64104BF}" type="slidenum">
              <a:rPr lang="en-GB" smtClean="0"/>
              <a:t>‹#›</a:t>
            </a:fld>
            <a:endParaRPr lang="en-GB"/>
          </a:p>
        </p:txBody>
      </p:sp>
    </p:spTree>
    <p:extLst>
      <p:ext uri="{BB962C8B-B14F-4D97-AF65-F5344CB8AC3E}">
        <p14:creationId xmlns:p14="http://schemas.microsoft.com/office/powerpoint/2010/main" val="280391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E2E88AE-CBBF-4350-8E88-2AB109A9FE7C}" type="datetimeFigureOut">
              <a:rPr lang="en-GB" smtClean="0"/>
              <a:t>04/12/2019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4BB5C2-9C79-457F-A407-3751D64104BF}" type="slidenum">
              <a:rPr lang="en-GB" smtClean="0"/>
              <a:t>‹#›</a:t>
            </a:fld>
            <a:endParaRPr lang="en-GB"/>
          </a:p>
        </p:txBody>
      </p:sp>
    </p:spTree>
    <p:extLst>
      <p:ext uri="{BB962C8B-B14F-4D97-AF65-F5344CB8AC3E}">
        <p14:creationId xmlns:p14="http://schemas.microsoft.com/office/powerpoint/2010/main" val="32305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2E88AE-CBBF-4350-8E88-2AB109A9FE7C}" type="datetimeFigureOut">
              <a:rPr lang="en-GB" smtClean="0"/>
              <a:t>04/12/2019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4BB5C2-9C79-457F-A407-3751D64104BF}" type="slidenum">
              <a:rPr lang="en-GB" smtClean="0"/>
              <a:t>‹#›</a:t>
            </a:fld>
            <a:endParaRPr lang="en-GB"/>
          </a:p>
        </p:txBody>
      </p:sp>
    </p:spTree>
    <p:extLst>
      <p:ext uri="{BB962C8B-B14F-4D97-AF65-F5344CB8AC3E}">
        <p14:creationId xmlns:p14="http://schemas.microsoft.com/office/powerpoint/2010/main" val="22458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2E88AE-CBBF-4350-8E88-2AB109A9FE7C}" type="datetimeFigureOut">
              <a:rPr lang="en-GB" smtClean="0"/>
              <a:t>04/12/2019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4BB5C2-9C79-457F-A407-3751D64104BF}" type="slidenum">
              <a:rPr lang="en-GB" smtClean="0"/>
              <a:t>‹#›</a:t>
            </a:fld>
            <a:endParaRPr lang="en-GB"/>
          </a:p>
        </p:txBody>
      </p:sp>
    </p:spTree>
    <p:extLst>
      <p:ext uri="{BB962C8B-B14F-4D97-AF65-F5344CB8AC3E}">
        <p14:creationId xmlns:p14="http://schemas.microsoft.com/office/powerpoint/2010/main" val="4500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2E88AE-CBBF-4350-8E88-2AB109A9FE7C}" type="datetimeFigureOut">
              <a:rPr lang="en-GB" smtClean="0"/>
              <a:t>04/12/2019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4BB5C2-9C79-457F-A407-3751D64104BF}" type="slidenum">
              <a:rPr lang="en-GB" smtClean="0"/>
              <a:t>‹#›</a:t>
            </a:fld>
            <a:endParaRPr lang="en-GB"/>
          </a:p>
        </p:txBody>
      </p:sp>
    </p:spTree>
    <p:extLst>
      <p:ext uri="{BB962C8B-B14F-4D97-AF65-F5344CB8AC3E}">
        <p14:creationId xmlns:p14="http://schemas.microsoft.com/office/powerpoint/2010/main" val="112633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E88AE-CBBF-4350-8E88-2AB109A9FE7C}" type="datetimeFigureOut">
              <a:rPr lang="en-GB" smtClean="0"/>
              <a:t>04/12/2019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4BB5C2-9C79-457F-A407-3751D64104BF}" type="slidenum">
              <a:rPr lang="en-GB" smtClean="0"/>
              <a:t>‹#›</a:t>
            </a:fld>
            <a:endParaRPr lang="en-GB"/>
          </a:p>
        </p:txBody>
      </p:sp>
    </p:spTree>
    <p:extLst>
      <p:ext uri="{BB962C8B-B14F-4D97-AF65-F5344CB8AC3E}">
        <p14:creationId xmlns:p14="http://schemas.microsoft.com/office/powerpoint/2010/main" val="572581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2E88AE-CBBF-4350-8E88-2AB109A9FE7C}" type="datetimeFigureOut">
              <a:rPr lang="en-GB" smtClean="0"/>
              <a:t>04/12/2019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4BB5C2-9C79-457F-A407-3751D64104BF}" type="slidenum">
              <a:rPr lang="en-GB" smtClean="0"/>
              <a:t>‹#›</a:t>
            </a:fld>
            <a:endParaRPr lang="en-GB"/>
          </a:p>
        </p:txBody>
      </p:sp>
    </p:spTree>
    <p:extLst>
      <p:ext uri="{BB962C8B-B14F-4D97-AF65-F5344CB8AC3E}">
        <p14:creationId xmlns:p14="http://schemas.microsoft.com/office/powerpoint/2010/main" val="3043157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E2E88AE-CBBF-4350-8E88-2AB109A9FE7C}" type="datetimeFigureOut">
              <a:rPr lang="en-GB" smtClean="0"/>
              <a:t>04/12/2019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4BB5C2-9C79-457F-A407-3751D64104BF}" type="slidenum">
              <a:rPr lang="en-GB" smtClean="0"/>
              <a:t>‹#›</a:t>
            </a:fld>
            <a:endParaRPr lang="en-GB"/>
          </a:p>
        </p:txBody>
      </p:sp>
    </p:spTree>
    <p:extLst>
      <p:ext uri="{BB962C8B-B14F-4D97-AF65-F5344CB8AC3E}">
        <p14:creationId xmlns:p14="http://schemas.microsoft.com/office/powerpoint/2010/main" val="83306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E88AE-CBBF-4350-8E88-2AB109A9FE7C}" type="datetimeFigureOut">
              <a:rPr lang="en-GB" smtClean="0"/>
              <a:t>04/12/2019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4BB5C2-9C79-457F-A407-3751D64104BF}" type="slidenum">
              <a:rPr lang="en-GB" smtClean="0"/>
              <a:t>‹#›</a:t>
            </a:fld>
            <a:endParaRPr lang="en-GB"/>
          </a:p>
        </p:txBody>
      </p:sp>
    </p:spTree>
    <p:extLst>
      <p:ext uri="{BB962C8B-B14F-4D97-AF65-F5344CB8AC3E}">
        <p14:creationId xmlns:p14="http://schemas.microsoft.com/office/powerpoint/2010/main" val="38896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5577" y="2553153"/>
            <a:ext cx="4714022" cy="1167901"/>
          </a:xfrm>
        </p:spPr>
        <p:txBody>
          <a:bodyPr/>
          <a:lstStyle/>
          <a:p>
            <a:endParaRPr lang="en-GB" dirty="0"/>
          </a:p>
        </p:txBody>
      </p:sp>
      <p:sp>
        <p:nvSpPr>
          <p:cNvPr id="3" name="Subtitle 2"/>
          <p:cNvSpPr>
            <a:spLocks noGrp="1"/>
          </p:cNvSpPr>
          <p:nvPr>
            <p:ph type="subTitle" idx="1"/>
          </p:nvPr>
        </p:nvSpPr>
        <p:spPr>
          <a:xfrm>
            <a:off x="1497874" y="4741817"/>
            <a:ext cx="9144000" cy="1123406"/>
          </a:xfrm>
        </p:spPr>
        <p:txBody>
          <a:bodyPr>
            <a:normAutofit/>
          </a:bodyPr>
          <a:lstStyle/>
          <a:p>
            <a:r>
              <a:rPr lang="en-GB" sz="3200" dirty="0" smtClean="0"/>
              <a:t>The Burghers of </a:t>
            </a:r>
            <a:r>
              <a:rPr lang="en-GB" sz="3200" dirty="0" err="1" smtClean="0"/>
              <a:t>Calias</a:t>
            </a:r>
            <a:r>
              <a:rPr lang="en-GB" sz="3200" dirty="0" smtClean="0"/>
              <a:t>, </a:t>
            </a:r>
            <a:r>
              <a:rPr lang="en-GB" sz="3200" dirty="0" err="1" smtClean="0"/>
              <a:t>Auguste</a:t>
            </a:r>
            <a:r>
              <a:rPr lang="en-GB" sz="3200" dirty="0" smtClean="0"/>
              <a:t> Rodin, 1884-1989</a:t>
            </a:r>
            <a:endParaRPr lang="en-GB" sz="3200" dirty="0"/>
          </a:p>
        </p:txBody>
      </p:sp>
      <p:pic>
        <p:nvPicPr>
          <p:cNvPr id="1026" name="Picture 2" descr="Image result for the burghers of cala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9404" y="175298"/>
            <a:ext cx="5892528" cy="4488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661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1520"/>
            <a:ext cx="10515600" cy="5445443"/>
          </a:xfrm>
        </p:spPr>
        <p:txBody>
          <a:bodyPr/>
          <a:lstStyle/>
          <a:p>
            <a:r>
              <a:rPr lang="en-GB" dirty="0" smtClean="0"/>
              <a:t>Who commissioned this work, why and for where?</a:t>
            </a:r>
          </a:p>
          <a:p>
            <a:pPr lvl="1"/>
            <a:r>
              <a:rPr lang="en-GB" sz="2000" dirty="0" smtClean="0"/>
              <a:t>Commissioned by the French city of Calais to create a sculptor to commemorate the heroism of Eustache de Saint-Pierre during the hundred years war (1337-1453)</a:t>
            </a:r>
          </a:p>
          <a:p>
            <a:r>
              <a:rPr lang="en-GB" sz="2400" dirty="0" smtClean="0"/>
              <a:t>The Event it commemorates</a:t>
            </a:r>
          </a:p>
          <a:p>
            <a:pPr lvl="1"/>
            <a:r>
              <a:rPr lang="en-GB" sz="2000" dirty="0" smtClean="0"/>
              <a:t>When Calais had been under siege for 11 months, King Edward III made a deal with the citizens of Calais, they could surrender peacefully if 6 prominent member of the city council agreed to give up their lives. Eustache de Saint-Pierre was the leader of the group who agreed to sacrifice themselves for the citizens of the city. </a:t>
            </a:r>
          </a:p>
          <a:p>
            <a:pPr lvl="1"/>
            <a:r>
              <a:rPr lang="en-GB" sz="2000" dirty="0" smtClean="0"/>
              <a:t>However their lives were eventually spared. Rodin has </a:t>
            </a:r>
          </a:p>
          <a:p>
            <a:pPr marL="457200" lvl="1" indent="0">
              <a:buNone/>
            </a:pPr>
            <a:r>
              <a:rPr lang="en-GB" sz="2000" dirty="0" smtClean="0"/>
              <a:t>decided to depict these men going to their </a:t>
            </a:r>
          </a:p>
          <a:p>
            <a:pPr marL="457200" lvl="1" indent="0">
              <a:buNone/>
            </a:pPr>
            <a:r>
              <a:rPr lang="en-GB" sz="2000" dirty="0" smtClean="0"/>
              <a:t>deaths to demonstrate their heroism.</a:t>
            </a:r>
          </a:p>
          <a:p>
            <a:r>
              <a:rPr lang="en-GB" sz="2400" dirty="0" smtClean="0"/>
              <a:t>Who is the main character?</a:t>
            </a:r>
          </a:p>
          <a:p>
            <a:pPr lvl="1"/>
            <a:r>
              <a:rPr lang="en-GB" sz="2000" dirty="0" smtClean="0"/>
              <a:t>All figures are depicted with the same prominence </a:t>
            </a:r>
          </a:p>
          <a:p>
            <a:pPr marL="457200" lvl="1" indent="0">
              <a:buNone/>
            </a:pPr>
            <a:r>
              <a:rPr lang="en-GB" sz="2000" dirty="0" smtClean="0"/>
              <a:t>however Eustache de Saint-Pierre was the leader of the group.</a:t>
            </a:r>
          </a:p>
          <a:p>
            <a:endParaRPr lang="en-GB" sz="2400" dirty="0" smtClean="0"/>
          </a:p>
          <a:p>
            <a:pPr marL="457200" lvl="1" indent="0">
              <a:buNone/>
            </a:pPr>
            <a:endParaRPr lang="en-GB" sz="2000" dirty="0" smtClean="0"/>
          </a:p>
          <a:p>
            <a:pPr lvl="1"/>
            <a:endParaRPr lang="en-GB" sz="2000" dirty="0"/>
          </a:p>
          <a:p>
            <a:pPr marL="457200" lvl="1" indent="0">
              <a:buNone/>
            </a:pPr>
            <a:endParaRPr lang="en-GB" sz="2000" dirty="0" smtClean="0"/>
          </a:p>
          <a:p>
            <a:pPr marL="457200" lvl="1" indent="0">
              <a:buNone/>
            </a:pPr>
            <a:endParaRPr lang="en-GB" sz="2000" dirty="0" smtClean="0"/>
          </a:p>
          <a:p>
            <a:endParaRPr lang="en-GB" sz="2400" dirty="0" smtClean="0"/>
          </a:p>
          <a:p>
            <a:endParaRPr lang="en-GB" sz="2400" dirty="0" smtClean="0"/>
          </a:p>
          <a:p>
            <a:endParaRPr lang="en-GB" sz="2400" dirty="0" smtClean="0"/>
          </a:p>
          <a:p>
            <a:endParaRPr lang="en-GB" dirty="0"/>
          </a:p>
          <a:p>
            <a:endParaRPr lang="en-GB" dirty="0"/>
          </a:p>
        </p:txBody>
      </p:sp>
      <p:pic>
        <p:nvPicPr>
          <p:cNvPr id="3078" name="Picture 6" descr="Image result for the siege of cala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03474" y="3134930"/>
            <a:ext cx="3803469" cy="367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160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he burghers of calais"/>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746272" y="365125"/>
            <a:ext cx="3910195" cy="29782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5577" y="509451"/>
            <a:ext cx="6648994" cy="6001643"/>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How is the main character depicted?</a:t>
            </a:r>
          </a:p>
          <a:p>
            <a:pPr marL="742950" lvl="1" indent="-285750">
              <a:buFont typeface="Arial" panose="020B0604020202020204" pitchFamily="34" charset="0"/>
              <a:buChar char="•"/>
            </a:pPr>
            <a:r>
              <a:rPr lang="en-GB" dirty="0" smtClean="0"/>
              <a:t>Eustache de Saint-Pierre is depicted with his head bowed in the centre of the gathering. He was the leader, the first to volunteer and surrender. </a:t>
            </a:r>
          </a:p>
          <a:p>
            <a:pPr marL="742950" lvl="1" indent="-285750">
              <a:buFont typeface="Arial" panose="020B0604020202020204" pitchFamily="34" charset="0"/>
              <a:buChar char="•"/>
            </a:pPr>
            <a:r>
              <a:rPr lang="en-GB" dirty="0" smtClean="0"/>
              <a:t>There are six figures in the group covered in worn cloth. They are depicted as being underweight with visible bones and veins. None of them make eye contact and do so by bowing their heads and gazing into the distance.</a:t>
            </a:r>
          </a:p>
          <a:p>
            <a:pPr marL="285750" indent="-285750">
              <a:buFont typeface="Arial" panose="020B0604020202020204" pitchFamily="34" charset="0"/>
              <a:buChar char="•"/>
            </a:pPr>
            <a:r>
              <a:rPr lang="en-GB" sz="2400" dirty="0" smtClean="0"/>
              <a:t>How many figures are included?</a:t>
            </a:r>
          </a:p>
          <a:p>
            <a:pPr marL="742950" lvl="1" indent="-285750">
              <a:buFont typeface="Arial" panose="020B0604020202020204" pitchFamily="34" charset="0"/>
              <a:buChar char="•"/>
            </a:pPr>
            <a:r>
              <a:rPr lang="en-GB" dirty="0" smtClean="0"/>
              <a:t>6 figures are depicted</a:t>
            </a:r>
          </a:p>
          <a:p>
            <a:pPr marL="285750" indent="-285750">
              <a:buFont typeface="Arial" panose="020B0604020202020204" pitchFamily="34" charset="0"/>
              <a:buChar char="•"/>
            </a:pPr>
            <a:r>
              <a:rPr lang="en-GB" sz="2400" dirty="0" smtClean="0"/>
              <a:t>How are they depicted?</a:t>
            </a:r>
          </a:p>
          <a:p>
            <a:pPr marL="742950" lvl="1" indent="-285750">
              <a:buFont typeface="Arial" panose="020B0604020202020204" pitchFamily="34" charset="0"/>
              <a:buChar char="•"/>
            </a:pPr>
            <a:r>
              <a:rPr lang="en-GB" dirty="0" smtClean="0"/>
              <a:t>The figures are depicted as thin and tattered clothing, which shows their weariness from an 11 month siege.</a:t>
            </a:r>
          </a:p>
          <a:p>
            <a:pPr marL="742950" lvl="1" indent="-285750">
              <a:buFont typeface="Arial" panose="020B0604020202020204" pitchFamily="34" charset="0"/>
              <a:buChar char="•"/>
            </a:pPr>
            <a:r>
              <a:rPr lang="en-GB" dirty="0" smtClean="0"/>
              <a:t>Featured and proportions have been distorted to intensify the expressiveness of the figures.</a:t>
            </a:r>
          </a:p>
          <a:p>
            <a:pPr marL="285750" indent="-285750">
              <a:buFont typeface="Arial" panose="020B0604020202020204" pitchFamily="34" charset="0"/>
              <a:buChar char="•"/>
            </a:pPr>
            <a:r>
              <a:rPr lang="en-GB" sz="2400" dirty="0" smtClean="0"/>
              <a:t>Scale</a:t>
            </a:r>
          </a:p>
          <a:p>
            <a:pPr marL="742950" lvl="1" indent="-285750">
              <a:buFont typeface="Arial" panose="020B0604020202020204" pitchFamily="34" charset="0"/>
              <a:buChar char="•"/>
            </a:pPr>
            <a:r>
              <a:rPr lang="en-GB" dirty="0" smtClean="0"/>
              <a:t>The figures are depicted as larger than life-size and their hands and feet are disproportionately large showing how this decision is literally weighing them down. </a:t>
            </a:r>
          </a:p>
          <a:p>
            <a:pPr marL="742950" lvl="1" indent="-285750">
              <a:buFont typeface="Arial" panose="020B0604020202020204" pitchFamily="34" charset="0"/>
              <a:buChar char="•"/>
            </a:pPr>
            <a:endParaRPr lang="en-GB" dirty="0" smtClean="0"/>
          </a:p>
        </p:txBody>
      </p:sp>
      <p:pic>
        <p:nvPicPr>
          <p:cNvPr id="2056" name="Picture 8" descr="Image result for burghers of calais rodin fa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3645" y="3487782"/>
            <a:ext cx="2109507" cy="316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347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1703" y="365761"/>
            <a:ext cx="5342708" cy="523220"/>
          </a:xfrm>
          <a:prstGeom prst="rect">
            <a:avLst/>
          </a:prstGeom>
          <a:noFill/>
        </p:spPr>
        <p:txBody>
          <a:bodyPr wrap="square" rtlCol="0">
            <a:spAutoFit/>
          </a:bodyPr>
          <a:lstStyle/>
          <a:p>
            <a:r>
              <a:rPr lang="en-GB" sz="2800" dirty="0" smtClean="0"/>
              <a:t>Composition</a:t>
            </a:r>
            <a:endParaRPr lang="en-GB" sz="2800" dirty="0"/>
          </a:p>
        </p:txBody>
      </p:sp>
      <p:sp>
        <p:nvSpPr>
          <p:cNvPr id="6" name="TextBox 5"/>
          <p:cNvSpPr txBox="1"/>
          <p:nvPr/>
        </p:nvSpPr>
        <p:spPr>
          <a:xfrm>
            <a:off x="391885" y="888981"/>
            <a:ext cx="7537269" cy="2585323"/>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All figures are stood at the same level, evoking the brotherhood between these men in their bravery. </a:t>
            </a:r>
            <a:endParaRPr lang="en-GB" dirty="0"/>
          </a:p>
          <a:p>
            <a:pPr marL="285750" indent="-285750">
              <a:buFont typeface="Arial" panose="020B0604020202020204" pitchFamily="34" charset="0"/>
              <a:buChar char="•"/>
            </a:pPr>
            <a:r>
              <a:rPr lang="en-GB" dirty="0" smtClean="0"/>
              <a:t>All the figures face different directions making it hard to depict who the leader of the group is, as Rodin has elected not to use a more traditional hierarchical arrangement also known as pyramidal composition, where the most prominent figure is placed at the front. </a:t>
            </a:r>
          </a:p>
          <a:p>
            <a:pPr marL="285750" indent="-285750">
              <a:buFont typeface="Arial" panose="020B0604020202020204" pitchFamily="34" charset="0"/>
              <a:buChar char="•"/>
            </a:pPr>
            <a:r>
              <a:rPr lang="en-GB" dirty="0" smtClean="0"/>
              <a:t>The sculpture has many focal points, it must be viewed from all sides to appreciate it in its entirety. Typically, academic style sculpture presents a single point of reference and has a clear front and back. </a:t>
            </a:r>
            <a:endParaRPr lang="en-GB" dirty="0"/>
          </a:p>
        </p:txBody>
      </p:sp>
      <p:sp>
        <p:nvSpPr>
          <p:cNvPr id="7" name="TextBox 6"/>
          <p:cNvSpPr txBox="1"/>
          <p:nvPr/>
        </p:nvSpPr>
        <p:spPr>
          <a:xfrm>
            <a:off x="274320" y="3749330"/>
            <a:ext cx="7654834" cy="2400657"/>
          </a:xfrm>
          <a:prstGeom prst="rect">
            <a:avLst/>
          </a:prstGeom>
          <a:noFill/>
        </p:spPr>
        <p:txBody>
          <a:bodyPr wrap="square" rtlCol="0">
            <a:spAutoFit/>
          </a:bodyPr>
          <a:lstStyle/>
          <a:p>
            <a:r>
              <a:rPr lang="en-GB" sz="2400" dirty="0"/>
              <a:t> </a:t>
            </a:r>
            <a:r>
              <a:rPr lang="en-GB" sz="2400" dirty="0" smtClean="0"/>
              <a:t>    How the work was intended to be displayed </a:t>
            </a:r>
          </a:p>
          <a:p>
            <a:pPr marL="285750" indent="-285750">
              <a:buFont typeface="Arial" panose="020B0604020202020204" pitchFamily="34" charset="0"/>
              <a:buChar char="•"/>
            </a:pPr>
            <a:r>
              <a:rPr lang="en-GB" dirty="0" smtClean="0"/>
              <a:t>The patron’s wanted the work to be displayed on a pedestal which would place the figures in a god-like, traditionally heroic status so for the first work, Rodin did this. However the raised pedestal did not allow people to view the work as Rodin had intended so his second version did not have a pedestal, this version was placed in the </a:t>
            </a:r>
            <a:r>
              <a:rPr lang="en-GB" dirty="0" err="1" smtClean="0"/>
              <a:t>Musee</a:t>
            </a:r>
            <a:r>
              <a:rPr lang="en-GB" dirty="0" smtClean="0"/>
              <a:t> Rodin in Paris. This allowed the viewer to view the detailed facial expressions and gestures of the people making them feel part of the group, personally experiencing the tragic event.</a:t>
            </a:r>
            <a:endParaRPr lang="en-GB" dirty="0"/>
          </a:p>
        </p:txBody>
      </p:sp>
      <p:pic>
        <p:nvPicPr>
          <p:cNvPr id="4098" name="Picture 2" descr="Image result for burghers of calais ro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929" y="627371"/>
            <a:ext cx="3973882" cy="265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452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5131"/>
            <a:ext cx="5810794" cy="5941832"/>
          </a:xfrm>
        </p:spPr>
        <p:txBody>
          <a:bodyPr>
            <a:normAutofit/>
          </a:bodyPr>
          <a:lstStyle/>
          <a:p>
            <a:r>
              <a:rPr lang="en-GB" dirty="0" smtClean="0"/>
              <a:t>Rodin’s depiction of Heroism</a:t>
            </a:r>
          </a:p>
          <a:p>
            <a:pPr lvl="1"/>
            <a:r>
              <a:rPr lang="en-GB" sz="1800" dirty="0" smtClean="0"/>
              <a:t>Rodin’s monument portrays the 6 Burghers as troubled and isolated individuals but not glorified in the traditional sense</a:t>
            </a:r>
          </a:p>
          <a:p>
            <a:pPr lvl="1"/>
            <a:r>
              <a:rPr lang="en-GB" sz="1800" dirty="0" smtClean="0"/>
              <a:t>The figures are depicted without the confidence and assertiveness of the traditional hero but they are seen as conflicted, afraid and struggling with indecision and anguish.</a:t>
            </a:r>
          </a:p>
          <a:p>
            <a:pPr lvl="1"/>
            <a:r>
              <a:rPr lang="en-GB" sz="1800" dirty="0" smtClean="0"/>
              <a:t>The figures reveal their vulnerabilities. The committee was looking for a traditional depiction of bravery and fraternity, with lifted chins and upright posture with reassuring facial expressions of bravery in the face of adversity. However each of Rodin’s Burghers exhibits his own response to this decision, none of which conform to the traditional heroic formula. </a:t>
            </a:r>
          </a:p>
          <a:p>
            <a:pPr lvl="1"/>
            <a:r>
              <a:rPr lang="en-GB" sz="1800" dirty="0" smtClean="0"/>
              <a:t>Eustache de Saint-Pierre is stooped, gaunt and elderly rather than straight-backed, young and muscular. He hesitates rather than marching forward to lead the group to their sacrifice.</a:t>
            </a:r>
          </a:p>
          <a:p>
            <a:pPr marL="0" indent="0">
              <a:buNone/>
            </a:pPr>
            <a:endParaRPr lang="en-GB" dirty="0"/>
          </a:p>
        </p:txBody>
      </p:sp>
      <p:pic>
        <p:nvPicPr>
          <p:cNvPr id="6146" name="Picture 2" descr="Image result for napoleon crossing the al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3131" y="235131"/>
            <a:ext cx="2991396" cy="364361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urghers of cala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874" y="4004616"/>
            <a:ext cx="3830683" cy="254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560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577" y="444137"/>
            <a:ext cx="5826034" cy="584775"/>
          </a:xfrm>
          <a:prstGeom prst="rect">
            <a:avLst/>
          </a:prstGeom>
          <a:noFill/>
        </p:spPr>
        <p:txBody>
          <a:bodyPr wrap="square" rtlCol="0">
            <a:spAutoFit/>
          </a:bodyPr>
          <a:lstStyle/>
          <a:p>
            <a:r>
              <a:rPr lang="en-GB" sz="3200" dirty="0" smtClean="0"/>
              <a:t>Rodin’s use of Bronze </a:t>
            </a:r>
            <a:endParaRPr lang="en-GB" sz="3200" dirty="0"/>
          </a:p>
        </p:txBody>
      </p:sp>
      <p:sp>
        <p:nvSpPr>
          <p:cNvPr id="8" name="TextBox 7"/>
          <p:cNvSpPr txBox="1"/>
          <p:nvPr/>
        </p:nvSpPr>
        <p:spPr>
          <a:xfrm>
            <a:off x="718457" y="1028912"/>
            <a:ext cx="5329645" cy="3416320"/>
          </a:xfrm>
          <a:prstGeom prst="rect">
            <a:avLst/>
          </a:prstGeom>
          <a:noFill/>
        </p:spPr>
        <p:txBody>
          <a:bodyPr wrap="square" rtlCol="0">
            <a:spAutoFit/>
          </a:bodyPr>
          <a:lstStyle/>
          <a:p>
            <a:pPr marL="285750" indent="-285750">
              <a:buFont typeface="Arial" panose="020B0604020202020204" pitchFamily="34" charset="0"/>
              <a:buChar char="•"/>
            </a:pPr>
            <a:r>
              <a:rPr lang="en-GB" dirty="0" smtClean="0"/>
              <a:t>Rodin has chosen to use bronze for this sculpture because it was going to be presented outdoors and bronze is a very durable material more suited to an outdoor environment </a:t>
            </a:r>
          </a:p>
          <a:p>
            <a:pPr marL="285750" indent="-285750">
              <a:buFont typeface="Arial" panose="020B0604020202020204" pitchFamily="34" charset="0"/>
              <a:buChar char="•"/>
            </a:pPr>
            <a:r>
              <a:rPr lang="en-GB" dirty="0" smtClean="0"/>
              <a:t>Bronze has a high tensile strength which allows for outstretched fingers and limbs which can be more expressive.</a:t>
            </a:r>
          </a:p>
          <a:p>
            <a:pPr marL="285750" indent="-285750">
              <a:buFont typeface="Arial" panose="020B0604020202020204" pitchFamily="34" charset="0"/>
              <a:buChar char="•"/>
            </a:pPr>
            <a:r>
              <a:rPr lang="en-GB" dirty="0" smtClean="0"/>
              <a:t>It also allows for lots of detail</a:t>
            </a:r>
          </a:p>
          <a:p>
            <a:pPr marL="285750" indent="-285750">
              <a:buFont typeface="Arial" panose="020B0604020202020204" pitchFamily="34" charset="0"/>
              <a:buChar char="•"/>
            </a:pPr>
            <a:r>
              <a:rPr lang="en-GB" dirty="0" smtClean="0"/>
              <a:t>The strength of the material symbolises the strength of these men, their sacrifice and their mental trauma. </a:t>
            </a:r>
          </a:p>
          <a:p>
            <a:endParaRPr lang="en-GB" dirty="0"/>
          </a:p>
        </p:txBody>
      </p:sp>
      <p:pic>
        <p:nvPicPr>
          <p:cNvPr id="5122" name="Picture 2" descr="Image result for burghers of cala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4491" y="736524"/>
            <a:ext cx="4990012" cy="374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044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750</Words>
  <Application>Microsoft Office PowerPoint</Application>
  <PresentationFormat>Widescreen</PresentationFormat>
  <Paragraphs>45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Fionnuala L Keogh-Swindells (177464)</dc:creator>
  <cp:lastModifiedBy>Daniel Greaney</cp:lastModifiedBy>
  <cp:revision>9</cp:revision>
  <dcterms:created xsi:type="dcterms:W3CDTF">2019-11-20T10:59:06Z</dcterms:created>
  <dcterms:modified xsi:type="dcterms:W3CDTF">2019-12-04T10:32:59Z</dcterms:modified>
</cp:coreProperties>
</file>