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573" y="1848158"/>
            <a:ext cx="5740428" cy="2971051"/>
          </a:xfrm>
        </p:spPr>
        <p:txBody>
          <a:bodyPr/>
          <a:lstStyle/>
          <a:p>
            <a:r>
              <a:rPr lang="en-GB" dirty="0" smtClean="0"/>
              <a:t>The Helmet Marker’s Wife (1887)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387" y="5330724"/>
            <a:ext cx="5590799" cy="434974"/>
          </a:xfrm>
        </p:spPr>
        <p:txBody>
          <a:bodyPr/>
          <a:lstStyle/>
          <a:p>
            <a:r>
              <a:rPr lang="en-GB" dirty="0" err="1" smtClean="0"/>
              <a:t>Auguste</a:t>
            </a:r>
            <a:r>
              <a:rPr lang="en-GB" dirty="0" smtClean="0"/>
              <a:t> Rodin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935" y="-287076"/>
            <a:ext cx="5619403" cy="7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‘Les Regrets de la Belle </a:t>
            </a:r>
            <a:r>
              <a:rPr lang="en-GB" dirty="0" err="1"/>
              <a:t>Heaulmière</a:t>
            </a:r>
            <a:r>
              <a:rPr lang="en-GB" dirty="0" smtClean="0"/>
              <a:t>’ by </a:t>
            </a:r>
            <a:r>
              <a:rPr lang="en-GB" dirty="0"/>
              <a:t>François Villon</a:t>
            </a:r>
            <a:r>
              <a:rPr lang="en-GB" b="0" dirty="0"/>
              <a:t>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Rodin based this work on Villon’s poem, which describes an old woman battling with how age has ravaged her and taken away her beauty.</a:t>
            </a:r>
          </a:p>
          <a:p>
            <a:r>
              <a:rPr lang="en-GB" dirty="0" smtClean="0"/>
              <a:t>Descriptions within the poem such as </a:t>
            </a:r>
            <a:r>
              <a:rPr lang="en-GB" dirty="0" smtClean="0">
                <a:solidFill>
                  <a:schemeClr val="accent2"/>
                </a:solidFill>
              </a:rPr>
              <a:t>‘Poor desiccated thin, shrivelled,’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‘This is the fate of human beauty!/ Shrunken arms and clenched hands/ And completely hunchbacked.’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‘What breasts! All wizened/ Like my hips’ </a:t>
            </a:r>
            <a:r>
              <a:rPr lang="en-GB" dirty="0" smtClean="0"/>
              <a:t>clearly influenced Rodin’s modelling of the figure.</a:t>
            </a:r>
          </a:p>
        </p:txBody>
      </p:sp>
    </p:spTree>
    <p:extLst>
      <p:ext uri="{BB962C8B-B14F-4D97-AF65-F5344CB8AC3E}">
        <p14:creationId xmlns:p14="http://schemas.microsoft.com/office/powerpoint/2010/main" val="20309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modelled for this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2" y="1562793"/>
            <a:ext cx="7248698" cy="5087389"/>
          </a:xfrm>
        </p:spPr>
        <p:txBody>
          <a:bodyPr>
            <a:normAutofit/>
          </a:bodyPr>
          <a:lstStyle/>
          <a:p>
            <a:r>
              <a:rPr lang="en-GB" dirty="0" smtClean="0"/>
              <a:t>She was a mother of one of Rodin’s male models.</a:t>
            </a:r>
          </a:p>
          <a:p>
            <a:r>
              <a:rPr lang="en-GB" dirty="0" smtClean="0"/>
              <a:t>Her name was </a:t>
            </a:r>
            <a:r>
              <a:rPr lang="en-GB" dirty="0" err="1" smtClean="0"/>
              <a:t>Caira</a:t>
            </a:r>
            <a:r>
              <a:rPr lang="en-GB" dirty="0" smtClean="0"/>
              <a:t>.</a:t>
            </a:r>
          </a:p>
          <a:p>
            <a:r>
              <a:rPr lang="en-GB" dirty="0" smtClean="0"/>
              <a:t>She had come to Rodin’s studio to see her son one last time before she died, apparently making the journey from Italy by foot.</a:t>
            </a:r>
          </a:p>
          <a:p>
            <a:pPr marL="0" indent="0">
              <a:buNone/>
            </a:pPr>
            <a:r>
              <a:rPr lang="en-GB" u="sng" dirty="0" smtClean="0"/>
              <a:t>Why did Rodin use her for his work?</a:t>
            </a:r>
          </a:p>
          <a:p>
            <a:r>
              <a:rPr lang="en-GB" dirty="0" smtClean="0"/>
              <a:t>Rodin was taken by her ageing skin which hung from an elegant bone structure.</a:t>
            </a:r>
          </a:p>
          <a:p>
            <a:r>
              <a:rPr lang="en-GB" dirty="0" smtClean="0"/>
              <a:t>He was fascinated by the inevitable decline of the human body, perceiving the physical changes not as ugliness but rather as adding character and personality.</a:t>
            </a:r>
            <a:endParaRPr lang="en-GB" dirty="0"/>
          </a:p>
        </p:txBody>
      </p:sp>
      <p:pic>
        <p:nvPicPr>
          <p:cNvPr id="1026" name="Picture 2" descr="Image result for the helmet maker's w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57" y="2460158"/>
            <a:ext cx="4083916" cy="329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1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578" y="847898"/>
            <a:ext cx="3716032" cy="49748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1748" y="1034546"/>
            <a:ext cx="2479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 </a:t>
            </a:r>
            <a:r>
              <a:rPr lang="en-GB" sz="1600" b="1" dirty="0" smtClean="0"/>
              <a:t>pose – </a:t>
            </a:r>
            <a:r>
              <a:rPr lang="en-GB" sz="1600" dirty="0" smtClean="0"/>
              <a:t>crippled and hunched to accentuate age – hand reaches around back creating negative space.  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631768" y="35396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 smtClean="0"/>
              <a:t>Characteristics - </a:t>
            </a:r>
            <a:r>
              <a:rPr lang="en-GB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7406641" y="847898"/>
            <a:ext cx="24799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Gaze</a:t>
            </a:r>
            <a:r>
              <a:rPr lang="en-GB" sz="1600" dirty="0" smtClean="0"/>
              <a:t> – looks </a:t>
            </a:r>
            <a:r>
              <a:rPr lang="en-GB" sz="1600" dirty="0" err="1" smtClean="0"/>
              <a:t>downt</a:t>
            </a:r>
            <a:r>
              <a:rPr lang="en-GB" sz="1600" dirty="0" smtClean="0"/>
              <a:t> to breasts and stomach which creates a focus on these areas.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1141615" y="5146833"/>
            <a:ext cx="24799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Size</a:t>
            </a:r>
            <a:r>
              <a:rPr lang="en-GB" sz="1600" dirty="0" smtClean="0"/>
              <a:t> – 50cm </a:t>
            </a:r>
          </a:p>
          <a:p>
            <a:pPr algn="ctr"/>
            <a:r>
              <a:rPr lang="en-GB" sz="1600" dirty="0" smtClean="0"/>
              <a:t>(small scale)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248361" y="3092255"/>
            <a:ext cx="2479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 </a:t>
            </a:r>
            <a:r>
              <a:rPr lang="en-GB" sz="1600" b="1" dirty="0" smtClean="0"/>
              <a:t>material – bronze</a:t>
            </a:r>
          </a:p>
          <a:p>
            <a:pPr algn="ctr"/>
            <a:r>
              <a:rPr lang="en-GB" sz="1600" dirty="0" smtClean="0"/>
              <a:t>Accentuates wrinkles (makes them more obvious) due to reflection of light on polished surface. 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8382000" y="2620339"/>
            <a:ext cx="24799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 </a:t>
            </a:r>
            <a:r>
              <a:rPr lang="en-GB" sz="1600" b="1" dirty="0" smtClean="0"/>
              <a:t>colour – dark, </a:t>
            </a:r>
            <a:r>
              <a:rPr lang="en-GB" sz="1600" dirty="0" smtClean="0"/>
              <a:t>opposing tradition. 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7711441" y="3900337"/>
            <a:ext cx="24799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Plinth</a:t>
            </a:r>
            <a:r>
              <a:rPr lang="en-GB" sz="1600" dirty="0" smtClean="0"/>
              <a:t> – a rock which is similar in texture to her skin which creates a link between them, they are both old.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083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info …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07324" y="2793076"/>
            <a:ext cx="4181301" cy="3707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953" y="2975956"/>
            <a:ext cx="386541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is Bronze used? 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The polished finish accentuates wrinkles which could only be done through a bronze cast to get these textures. 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Negative space used in pose along with fingers which can be modelled in bronze due to tensile strength.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The colouring opposes traditional marble and fair skin.  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4832466" y="2793075"/>
            <a:ext cx="4181301" cy="3707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990407" y="2975956"/>
            <a:ext cx="386541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Female Nude – Breaking tradition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An old woman is modelled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Her skin is wrinkled and not white, which would have been done with marble.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She faces away from the audience but not in a passive way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Not carved in marble which it would have been traditionally. 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Her skin is sagging, focus is on stomach and breasts but not in a provocative way – nothing to do with the male gaze.  </a:t>
            </a:r>
          </a:p>
        </p:txBody>
      </p:sp>
    </p:spTree>
    <p:extLst>
      <p:ext uri="{BB962C8B-B14F-4D97-AF65-F5344CB8AC3E}">
        <p14:creationId xmlns:p14="http://schemas.microsoft.com/office/powerpoint/2010/main" val="33336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Avant </a:t>
            </a:r>
            <a:r>
              <a:rPr lang="en-GB" dirty="0" err="1" smtClean="0"/>
              <a:t>Garde</a:t>
            </a:r>
            <a:r>
              <a:rPr lang="en-GB" dirty="0" smtClean="0"/>
              <a:t> and Aims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07324" y="2793076"/>
            <a:ext cx="4181301" cy="3707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56953" y="2975956"/>
            <a:ext cx="3865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Avant </a:t>
            </a:r>
            <a:r>
              <a:rPr lang="en-GB" sz="1600" dirty="0" err="1" smtClean="0"/>
              <a:t>Garde</a:t>
            </a:r>
            <a:r>
              <a:rPr lang="en-GB" sz="1600" dirty="0" smtClean="0"/>
              <a:t> as it opposes traditional female nude depictions for reason already listed. 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4832466" y="2793075"/>
            <a:ext cx="4181301" cy="3707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90407" y="2975956"/>
            <a:ext cx="38654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Rodin’s Aims :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To depict a female in the untraditional way, rejecting idealisation but celebrating the beauty of aging – although she is old you can see the life she lived through her wrinkles. </a:t>
            </a:r>
          </a:p>
          <a:p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6880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Influences</a:t>
            </a:r>
            <a:endParaRPr lang="en-GB" dirty="0"/>
          </a:p>
        </p:txBody>
      </p:sp>
      <p:pic>
        <p:nvPicPr>
          <p:cNvPr id="3074" name="Picture 2" descr="Image result for donatello's patient m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2365829"/>
            <a:ext cx="2921455" cy="389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200" y="6386285"/>
            <a:ext cx="481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Donatello ‘Penitent Magdalene (1455)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628572" y="3205470"/>
            <a:ext cx="42091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has Robin been inspired by the sculpture: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 Both are interested in the process of aging – evident in the prominent skeletal features, especially seen in the face of the figure (Donatello)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Focus on Realism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Highlights form as a symbol of maturity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795657" y="2559139"/>
            <a:ext cx="2946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Rodin commented, ‘In art, only that which has character is beautiful. Character is the essential truth of any natural object.’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759201" y="2097474"/>
            <a:ext cx="2902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Rodin travelled to Italy in 1875 and saw artists like Donatello.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1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110</TotalTime>
  <Words>522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Century Gothic</vt:lpstr>
      <vt:lpstr>Wingdings</vt:lpstr>
      <vt:lpstr>Wingdings 2</vt:lpstr>
      <vt:lpstr>Quotable</vt:lpstr>
      <vt:lpstr>The Helmet Marker’s Wife (1887)</vt:lpstr>
      <vt:lpstr>‘Les Regrets de la Belle Heaulmière’ by François Villon </vt:lpstr>
      <vt:lpstr>Who modelled for this work?</vt:lpstr>
      <vt:lpstr>PowerPoint Presentation</vt:lpstr>
      <vt:lpstr>More info …</vt:lpstr>
      <vt:lpstr>Avant Garde and Aims </vt:lpstr>
      <vt:lpstr>Influences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Helmet Marker’s Wife</dc:title>
  <dc:creator>Juliet M Dean-Sheffield (189215)</dc:creator>
  <cp:lastModifiedBy>Daniel Greaney</cp:lastModifiedBy>
  <cp:revision>6</cp:revision>
  <dcterms:created xsi:type="dcterms:W3CDTF">2019-11-20T12:26:52Z</dcterms:created>
  <dcterms:modified xsi:type="dcterms:W3CDTF">2019-12-04T10:35:32Z</dcterms:modified>
</cp:coreProperties>
</file>