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76" d="100"/>
          <a:sy n="76" d="100"/>
        </p:scale>
        <p:origin x="1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E325-FA50-4CDC-AF64-D6404D9D7331}"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EF9D7-17C1-4004-96D9-10EF7E2CB843}" type="slidenum">
              <a:rPr lang="en-GB" smtClean="0"/>
              <a:t>‹#›</a:t>
            </a:fld>
            <a:endParaRPr lang="en-GB"/>
          </a:p>
        </p:txBody>
      </p:sp>
    </p:spTree>
    <p:extLst>
      <p:ext uri="{BB962C8B-B14F-4D97-AF65-F5344CB8AC3E}">
        <p14:creationId xmlns:p14="http://schemas.microsoft.com/office/powerpoint/2010/main" val="259553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829C0D3-CA90-47CC-B9AF-8ADADD40E553}" type="datetimeFigureOut">
              <a:rPr lang="en-GB" smtClean="0"/>
              <a:t>04/12/2019</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981A0E4-D7E5-4D11-BF8C-2F9649A3B24F}"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135002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9C0D3-CA90-47CC-B9AF-8ADADD40E553}"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132787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9C0D3-CA90-47CC-B9AF-8ADADD40E553}"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40008888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9C0D3-CA90-47CC-B9AF-8ADADD40E553}"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268015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829C0D3-CA90-47CC-B9AF-8ADADD40E553}" type="datetimeFigureOut">
              <a:rPr lang="en-GB" smtClean="0"/>
              <a:t>04/12/2019</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981A0E4-D7E5-4D11-BF8C-2F9649A3B24F}"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756037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9C0D3-CA90-47CC-B9AF-8ADADD40E553}"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3175268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29C0D3-CA90-47CC-B9AF-8ADADD40E553}" type="datetimeFigureOut">
              <a:rPr lang="en-GB" smtClean="0"/>
              <a:t>04/12/2019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17791332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29C0D3-CA90-47CC-B9AF-8ADADD40E553}" type="datetimeFigureOut">
              <a:rPr lang="en-GB" smtClean="0"/>
              <a:t>04/12/2019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16686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9C0D3-CA90-47CC-B9AF-8ADADD40E553}" type="datetimeFigureOut">
              <a:rPr lang="en-GB" smtClean="0"/>
              <a:t>04/12/2019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149215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2829C0D3-CA90-47CC-B9AF-8ADADD40E553}" type="datetimeFigureOut">
              <a:rPr lang="en-GB" smtClean="0"/>
              <a:t>04/12/2019</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E981A0E4-D7E5-4D11-BF8C-2F9649A3B24F}"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186576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2829C0D3-CA90-47CC-B9AF-8ADADD40E553}" type="datetimeFigureOut">
              <a:rPr lang="en-GB" smtClean="0"/>
              <a:t>04/12/2019</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E981A0E4-D7E5-4D11-BF8C-2F9649A3B24F}" type="slidenum">
              <a:rPr lang="en-GB" smtClean="0"/>
              <a:t>‹#›</a:t>
            </a:fld>
            <a:endParaRPr lang="en-GB"/>
          </a:p>
        </p:txBody>
      </p:sp>
    </p:spTree>
    <p:extLst>
      <p:ext uri="{BB962C8B-B14F-4D97-AF65-F5344CB8AC3E}">
        <p14:creationId xmlns:p14="http://schemas.microsoft.com/office/powerpoint/2010/main" val="25060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829C0D3-CA90-47CC-B9AF-8ADADD40E553}" type="datetimeFigureOut">
              <a:rPr lang="en-GB" smtClean="0"/>
              <a:t>04/12/2019</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981A0E4-D7E5-4D11-BF8C-2F9649A3B24F}"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6257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160" y="1228724"/>
            <a:ext cx="10057142" cy="4283701"/>
          </a:xfrm>
        </p:spPr>
        <p:txBody>
          <a:bodyPr/>
          <a:lstStyle/>
          <a:p>
            <a:r>
              <a:rPr lang="en-GB" sz="6000" dirty="0" err="1" smtClean="0"/>
              <a:t>Auguste</a:t>
            </a:r>
            <a:r>
              <a:rPr lang="en-GB" sz="6000" dirty="0" smtClean="0"/>
              <a:t> </a:t>
            </a:r>
            <a:br>
              <a:rPr lang="en-GB" sz="6000" dirty="0" smtClean="0"/>
            </a:br>
            <a:r>
              <a:rPr lang="en-GB" sz="6000" dirty="0" err="1" smtClean="0"/>
              <a:t>rodin</a:t>
            </a:r>
            <a:r>
              <a:rPr lang="en-GB" sz="6000" dirty="0" smtClean="0"/>
              <a:t> </a:t>
            </a:r>
            <a:r>
              <a:rPr lang="en-GB" dirty="0" smtClean="0"/>
              <a:t/>
            </a:r>
            <a:br>
              <a:rPr lang="en-GB" dirty="0" smtClean="0"/>
            </a:br>
            <a:r>
              <a:rPr lang="en-GB" sz="4400" dirty="0" smtClean="0"/>
              <a:t> Biography </a:t>
            </a:r>
            <a:endParaRPr lang="en-GB" dirty="0"/>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05740"/>
            <a:ext cx="2377440" cy="2974095"/>
          </a:xfrm>
          <a:prstGeom prst="rect">
            <a:avLst/>
          </a:prstGeom>
        </p:spPr>
      </p:pic>
      <p:pic>
        <p:nvPicPr>
          <p:cNvPr id="6" name="Picture 5"/>
          <p:cNvPicPr>
            <a:picLocks noChangeAspect="1"/>
          </p:cNvPicPr>
          <p:nvPr/>
        </p:nvPicPr>
        <p:blipFill rotWithShape="1">
          <a:blip r:embed="rId3"/>
          <a:srcRect l="17092" t="7477" r="12246"/>
          <a:stretch/>
        </p:blipFill>
        <p:spPr>
          <a:xfrm>
            <a:off x="9924139" y="3399754"/>
            <a:ext cx="1902101" cy="3321721"/>
          </a:xfrm>
          <a:prstGeom prst="rect">
            <a:avLst/>
          </a:prstGeom>
        </p:spPr>
      </p:pic>
    </p:spTree>
    <p:extLst>
      <p:ext uri="{BB962C8B-B14F-4D97-AF65-F5344CB8AC3E}">
        <p14:creationId xmlns:p14="http://schemas.microsoft.com/office/powerpoint/2010/main" val="222870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4" y="152400"/>
            <a:ext cx="6650355" cy="1297697"/>
          </a:xfrm>
        </p:spPr>
        <p:txBody>
          <a:bodyPr>
            <a:noAutofit/>
          </a:bodyPr>
          <a:lstStyle/>
          <a:p>
            <a:r>
              <a:rPr lang="en-GB" sz="4800" dirty="0" smtClean="0"/>
              <a:t>Biographical details:</a:t>
            </a:r>
            <a:endParaRPr lang="en-GB" sz="4800" dirty="0"/>
          </a:p>
        </p:txBody>
      </p:sp>
      <p:sp>
        <p:nvSpPr>
          <p:cNvPr id="5" name="TextBox 4"/>
          <p:cNvSpPr txBox="1"/>
          <p:nvPr/>
        </p:nvSpPr>
        <p:spPr>
          <a:xfrm>
            <a:off x="962024" y="1004620"/>
            <a:ext cx="9987330" cy="2308324"/>
          </a:xfrm>
          <a:prstGeom prst="rect">
            <a:avLst/>
          </a:prstGeom>
          <a:noFill/>
        </p:spPr>
        <p:txBody>
          <a:bodyPr wrap="square" rtlCol="0">
            <a:spAutoFit/>
          </a:bodyPr>
          <a:lstStyle/>
          <a:p>
            <a:pPr marL="285750" indent="-285750">
              <a:buFontTx/>
              <a:buChar char="-"/>
            </a:pPr>
            <a:r>
              <a:rPr lang="en-GB" sz="2000" dirty="0" smtClean="0"/>
              <a:t>A </a:t>
            </a:r>
            <a:r>
              <a:rPr lang="en-GB" sz="2000" dirty="0"/>
              <a:t>French sculptor born in Paris </a:t>
            </a:r>
            <a:r>
              <a:rPr lang="en-GB" sz="2400" b="1" dirty="0"/>
              <a:t>12 Nov 1840 - 17 Nov </a:t>
            </a:r>
            <a:r>
              <a:rPr lang="en-GB" sz="2400" b="1" dirty="0" smtClean="0"/>
              <a:t>1917.</a:t>
            </a:r>
          </a:p>
          <a:p>
            <a:pPr marL="285750" indent="-285750">
              <a:buFontTx/>
              <a:buChar char="-"/>
            </a:pPr>
            <a:r>
              <a:rPr lang="en-GB" sz="2000" dirty="0" smtClean="0"/>
              <a:t>Rodin </a:t>
            </a:r>
            <a:r>
              <a:rPr lang="en-GB" sz="2000" dirty="0"/>
              <a:t>began to draw at age 10, despite his poor vision </a:t>
            </a:r>
          </a:p>
          <a:p>
            <a:pPr marL="285750" indent="-285750">
              <a:buFontTx/>
              <a:buChar char="-"/>
            </a:pPr>
            <a:r>
              <a:rPr lang="en-GB" sz="2000" dirty="0"/>
              <a:t>W</a:t>
            </a:r>
            <a:r>
              <a:rPr lang="en-GB" sz="2000" dirty="0" smtClean="0"/>
              <a:t>ent </a:t>
            </a:r>
            <a:r>
              <a:rPr lang="en-GB" sz="2000" dirty="0"/>
              <a:t>on to study art and maths at the petit </a:t>
            </a:r>
            <a:r>
              <a:rPr lang="en-GB" sz="2000" dirty="0" err="1"/>
              <a:t>Ecole</a:t>
            </a:r>
            <a:r>
              <a:rPr lang="en-GB" sz="2000" dirty="0"/>
              <a:t> at the ages 14-17 where he found a love for </a:t>
            </a:r>
            <a:r>
              <a:rPr lang="en-GB" sz="2000" dirty="0" smtClean="0"/>
              <a:t>drawing</a:t>
            </a:r>
          </a:p>
          <a:p>
            <a:pPr marL="285750" indent="-285750">
              <a:buFontTx/>
              <a:buChar char="-"/>
            </a:pPr>
            <a:r>
              <a:rPr lang="en-GB" sz="2000" dirty="0" smtClean="0"/>
              <a:t>Rodin </a:t>
            </a:r>
            <a:r>
              <a:rPr lang="en-GB" sz="2000" dirty="0"/>
              <a:t>however didn’t become established until his late 40s with his controversial </a:t>
            </a:r>
            <a:r>
              <a:rPr lang="en-GB" sz="2000" dirty="0" smtClean="0"/>
              <a:t>sculptures</a:t>
            </a:r>
          </a:p>
          <a:p>
            <a:pPr marL="285750" indent="-285750">
              <a:buFontTx/>
              <a:buChar char="-"/>
            </a:pPr>
            <a:r>
              <a:rPr lang="en-GB" sz="2000" dirty="0" smtClean="0"/>
              <a:t>Rodin’s </a:t>
            </a:r>
            <a:r>
              <a:rPr lang="en-GB" sz="2000" dirty="0"/>
              <a:t>most original works was of traditional themes like mythology and </a:t>
            </a:r>
            <a:r>
              <a:rPr lang="en-GB" sz="2000" dirty="0" smtClean="0"/>
              <a:t>allegories</a:t>
            </a:r>
          </a:p>
          <a:p>
            <a:pPr marL="285750" indent="-285750">
              <a:buFontTx/>
              <a:buChar char="-"/>
            </a:pPr>
            <a:r>
              <a:rPr lang="en-GB" sz="2000" dirty="0"/>
              <a:t>H</a:t>
            </a:r>
            <a:r>
              <a:rPr lang="en-GB" sz="2000" dirty="0" smtClean="0"/>
              <a:t>e </a:t>
            </a:r>
            <a:r>
              <a:rPr lang="en-GB" sz="2000" dirty="0"/>
              <a:t>focused on the human figure and forms with realism. </a:t>
            </a:r>
            <a:endParaRPr lang="es-ES" sz="2000" dirty="0"/>
          </a:p>
        </p:txBody>
      </p:sp>
      <p:sp>
        <p:nvSpPr>
          <p:cNvPr id="6" name="Title 1"/>
          <p:cNvSpPr txBox="1">
            <a:spLocks/>
          </p:cNvSpPr>
          <p:nvPr/>
        </p:nvSpPr>
        <p:spPr>
          <a:xfrm>
            <a:off x="866528" y="3783708"/>
            <a:ext cx="10178322" cy="7629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400" dirty="0" smtClean="0"/>
              <a:t>How was he avant-garde?:</a:t>
            </a:r>
            <a:endParaRPr lang="en-GB" sz="4400" dirty="0"/>
          </a:p>
        </p:txBody>
      </p:sp>
      <p:sp>
        <p:nvSpPr>
          <p:cNvPr id="7" name="TextBox 6"/>
          <p:cNvSpPr txBox="1"/>
          <p:nvPr/>
        </p:nvSpPr>
        <p:spPr>
          <a:xfrm>
            <a:off x="962024" y="4593229"/>
            <a:ext cx="10690714" cy="1938992"/>
          </a:xfrm>
          <a:prstGeom prst="rect">
            <a:avLst/>
          </a:prstGeom>
          <a:noFill/>
        </p:spPr>
        <p:txBody>
          <a:bodyPr wrap="square" rtlCol="0">
            <a:spAutoFit/>
          </a:bodyPr>
          <a:lstStyle/>
          <a:p>
            <a:pPr marL="285750" indent="-285750">
              <a:buFontTx/>
              <a:buChar char="-"/>
            </a:pPr>
            <a:r>
              <a:rPr lang="en-GB" sz="2000" dirty="0" smtClean="0"/>
              <a:t>However </a:t>
            </a:r>
            <a:r>
              <a:rPr lang="en-GB" sz="2000" dirty="0"/>
              <a:t>in the 1890s Rodin transformed his sculptures making the Avant-garde and </a:t>
            </a:r>
            <a:r>
              <a:rPr lang="en-GB" sz="2000" dirty="0" smtClean="0"/>
              <a:t>modern</a:t>
            </a:r>
          </a:p>
          <a:p>
            <a:pPr marL="285750" indent="-285750">
              <a:buFontTx/>
              <a:buChar char="-"/>
            </a:pPr>
            <a:r>
              <a:rPr lang="en-GB" sz="2000" dirty="0" smtClean="0"/>
              <a:t>His </a:t>
            </a:r>
            <a:r>
              <a:rPr lang="en-GB" sz="2000" dirty="0"/>
              <a:t>sculptures told stories of internal and conceptual meaning where there was no right or wrong way to interpreted </a:t>
            </a:r>
            <a:r>
              <a:rPr lang="en-GB" sz="2000" dirty="0" smtClean="0"/>
              <a:t>them</a:t>
            </a:r>
          </a:p>
          <a:p>
            <a:pPr marL="285750" indent="-285750">
              <a:buFontTx/>
              <a:buChar char="-"/>
            </a:pPr>
            <a:r>
              <a:rPr lang="en-GB" sz="2000" dirty="0" smtClean="0"/>
              <a:t>He </a:t>
            </a:r>
            <a:r>
              <a:rPr lang="en-GB" sz="2000" dirty="0"/>
              <a:t>focused on manipulating his contours and surfaces of the bronze to help convey emotional content. </a:t>
            </a:r>
            <a:endParaRPr lang="es-ES" sz="2000" dirty="0"/>
          </a:p>
          <a:p>
            <a:pPr marL="285750" indent="-285750">
              <a:buFontTx/>
              <a:buChar char="-"/>
            </a:pPr>
            <a:r>
              <a:rPr lang="en-GB" sz="2000" dirty="0" smtClean="0"/>
              <a:t>His </a:t>
            </a:r>
            <a:r>
              <a:rPr lang="en-GB" sz="2000" dirty="0"/>
              <a:t>work is the crucial link between traditional and modern art. </a:t>
            </a:r>
            <a:endParaRPr lang="es-ES" sz="2000" dirty="0"/>
          </a:p>
        </p:txBody>
      </p:sp>
    </p:spTree>
    <p:extLst>
      <p:ext uri="{BB962C8B-B14F-4D97-AF65-F5344CB8AC3E}">
        <p14:creationId xmlns:p14="http://schemas.microsoft.com/office/powerpoint/2010/main" val="333274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128" y="182360"/>
            <a:ext cx="10178322" cy="1492132"/>
          </a:xfrm>
        </p:spPr>
        <p:txBody>
          <a:bodyPr/>
          <a:lstStyle/>
          <a:p>
            <a:r>
              <a:rPr lang="en-GB" dirty="0"/>
              <a:t>3</a:t>
            </a:r>
            <a:r>
              <a:rPr lang="en-GB" dirty="0" smtClean="0"/>
              <a:t> major Commissions:</a:t>
            </a:r>
            <a:endParaRPr lang="en-GB" dirty="0"/>
          </a:p>
        </p:txBody>
      </p:sp>
      <p:pic>
        <p:nvPicPr>
          <p:cNvPr id="4" name="Picture 3"/>
          <p:cNvPicPr>
            <a:picLocks noChangeAspect="1"/>
          </p:cNvPicPr>
          <p:nvPr/>
        </p:nvPicPr>
        <p:blipFill rotWithShape="1">
          <a:blip r:embed="rId2"/>
          <a:srcRect l="10000" t="10542" r="9091" b="6927"/>
          <a:stretch/>
        </p:blipFill>
        <p:spPr>
          <a:xfrm>
            <a:off x="1695450" y="1247774"/>
            <a:ext cx="1695450" cy="2609851"/>
          </a:xfrm>
          <a:prstGeom prst="rect">
            <a:avLst/>
          </a:prstGeom>
        </p:spPr>
      </p:pic>
      <p:sp>
        <p:nvSpPr>
          <p:cNvPr id="5" name="TextBox 4"/>
          <p:cNvSpPr txBox="1"/>
          <p:nvPr/>
        </p:nvSpPr>
        <p:spPr>
          <a:xfrm>
            <a:off x="1042128" y="4056459"/>
            <a:ext cx="3329847" cy="2708434"/>
          </a:xfrm>
          <a:prstGeom prst="rect">
            <a:avLst/>
          </a:prstGeom>
          <a:noFill/>
        </p:spPr>
        <p:txBody>
          <a:bodyPr wrap="square" rtlCol="0">
            <a:spAutoFit/>
          </a:bodyPr>
          <a:lstStyle/>
          <a:p>
            <a:r>
              <a:rPr lang="en-GB" sz="1700" b="1" dirty="0" smtClean="0"/>
              <a:t>The Gates of Hell:  1899</a:t>
            </a:r>
          </a:p>
          <a:p>
            <a:pPr marL="285750" indent="-285750">
              <a:buFontTx/>
              <a:buChar char="-"/>
            </a:pPr>
            <a:r>
              <a:rPr lang="en-GB" sz="1700" dirty="0" smtClean="0"/>
              <a:t>Commissioned in 1880 for the Museum of Decorative Arts, Paris but the museum was never built</a:t>
            </a:r>
          </a:p>
          <a:p>
            <a:pPr marL="285750" indent="-285750">
              <a:buFontTx/>
              <a:buChar char="-"/>
            </a:pPr>
            <a:r>
              <a:rPr lang="en-GB" sz="1700" dirty="0" smtClean="0"/>
              <a:t>Inspired by Dante’s Inferno and Michelangelo's ‘Last Judgement’ </a:t>
            </a:r>
          </a:p>
          <a:p>
            <a:pPr marL="285750" indent="-285750">
              <a:buFontTx/>
              <a:buChar char="-"/>
            </a:pPr>
            <a:r>
              <a:rPr lang="en-GB" sz="1700" dirty="0" smtClean="0"/>
              <a:t>Exhibited 1900, cast in bronze 1925 (8 years after his death)</a:t>
            </a:r>
          </a:p>
          <a:p>
            <a:pPr marL="285750" indent="-285750">
              <a:buFontTx/>
              <a:buChar char="-"/>
            </a:pPr>
            <a:r>
              <a:rPr lang="en-GB" sz="1700" dirty="0" smtClean="0"/>
              <a:t>Wasn’t satisfied with them </a:t>
            </a:r>
          </a:p>
        </p:txBody>
      </p:sp>
      <p:pic>
        <p:nvPicPr>
          <p:cNvPr id="6" name="Picture 5"/>
          <p:cNvPicPr>
            <a:picLocks noChangeAspect="1"/>
          </p:cNvPicPr>
          <p:nvPr/>
        </p:nvPicPr>
        <p:blipFill rotWithShape="1">
          <a:blip r:embed="rId3"/>
          <a:srcRect l="10001" t="5600" r="13728" b="21200"/>
          <a:stretch/>
        </p:blipFill>
        <p:spPr>
          <a:xfrm>
            <a:off x="5157787" y="1068704"/>
            <a:ext cx="1947003" cy="2788921"/>
          </a:xfrm>
          <a:prstGeom prst="rect">
            <a:avLst/>
          </a:prstGeom>
        </p:spPr>
      </p:pic>
      <p:sp>
        <p:nvSpPr>
          <p:cNvPr id="7" name="TextBox 6"/>
          <p:cNvSpPr txBox="1"/>
          <p:nvPr/>
        </p:nvSpPr>
        <p:spPr>
          <a:xfrm>
            <a:off x="4617720" y="4124325"/>
            <a:ext cx="3566160" cy="2585323"/>
          </a:xfrm>
          <a:prstGeom prst="rect">
            <a:avLst/>
          </a:prstGeom>
          <a:noFill/>
        </p:spPr>
        <p:txBody>
          <a:bodyPr wrap="square" rtlCol="0">
            <a:spAutoFit/>
          </a:bodyPr>
          <a:lstStyle/>
          <a:p>
            <a:r>
              <a:rPr lang="en-GB" dirty="0" smtClean="0"/>
              <a:t>The Thinker: 1880 (bronze cast 1902)</a:t>
            </a:r>
          </a:p>
          <a:p>
            <a:pPr marL="285750" indent="-285750">
              <a:buFontTx/>
              <a:buChar char="-"/>
            </a:pPr>
            <a:r>
              <a:rPr lang="en-GB" dirty="0" smtClean="0"/>
              <a:t>Is the figure on top of the ‘Gates of Hell’ piece, represents Dante / someone gazing at the hellish scenes below him</a:t>
            </a:r>
          </a:p>
          <a:p>
            <a:pPr marL="285750" indent="-285750">
              <a:buFontTx/>
              <a:buChar char="-"/>
            </a:pPr>
            <a:r>
              <a:rPr lang="en-GB" dirty="0" smtClean="0"/>
              <a:t>Over 50 casts have been made and scattered all over the world</a:t>
            </a:r>
          </a:p>
          <a:p>
            <a:pPr marL="285750" indent="-285750">
              <a:buFontTx/>
              <a:buChar char="-"/>
            </a:pPr>
            <a:r>
              <a:rPr lang="en-GB" dirty="0" smtClean="0"/>
              <a:t>Chose one for his tombstone</a:t>
            </a:r>
            <a:endParaRPr lang="en-GB"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8839" t="12200" r="20037" b="10400"/>
          <a:stretch/>
        </p:blipFill>
        <p:spPr>
          <a:xfrm>
            <a:off x="8871677" y="182360"/>
            <a:ext cx="1937350" cy="3675265"/>
          </a:xfrm>
          <a:prstGeom prst="rect">
            <a:avLst/>
          </a:prstGeom>
        </p:spPr>
      </p:pic>
      <p:sp>
        <p:nvSpPr>
          <p:cNvPr id="11" name="TextBox 10"/>
          <p:cNvSpPr txBox="1"/>
          <p:nvPr/>
        </p:nvSpPr>
        <p:spPr>
          <a:xfrm>
            <a:off x="8429625" y="4056459"/>
            <a:ext cx="3503295" cy="2862322"/>
          </a:xfrm>
          <a:prstGeom prst="rect">
            <a:avLst/>
          </a:prstGeom>
          <a:noFill/>
        </p:spPr>
        <p:txBody>
          <a:bodyPr wrap="square" rtlCol="0">
            <a:spAutoFit/>
          </a:bodyPr>
          <a:lstStyle/>
          <a:p>
            <a:r>
              <a:rPr lang="en-GB" dirty="0" smtClean="0"/>
              <a:t>Balzac: 1898</a:t>
            </a:r>
          </a:p>
          <a:p>
            <a:pPr marL="285750" indent="-285750">
              <a:buFontTx/>
              <a:buChar char="-"/>
            </a:pPr>
            <a:r>
              <a:rPr lang="en-GB" dirty="0" smtClean="0"/>
              <a:t>Received the commission to memorialize the French novelist and poet</a:t>
            </a:r>
          </a:p>
          <a:p>
            <a:pPr marL="285750" indent="-285750">
              <a:buFontTx/>
              <a:buChar char="-"/>
            </a:pPr>
            <a:r>
              <a:rPr lang="en-GB" dirty="0" smtClean="0"/>
              <a:t>Like many of his works he did extensive research and took a long time</a:t>
            </a:r>
          </a:p>
          <a:p>
            <a:pPr marL="285750" indent="-285750">
              <a:buFontTx/>
              <a:buChar char="-"/>
            </a:pPr>
            <a:r>
              <a:rPr lang="en-GB" dirty="0" smtClean="0"/>
              <a:t>The </a:t>
            </a:r>
            <a:r>
              <a:rPr lang="en-GB" dirty="0" err="1" smtClean="0"/>
              <a:t>Cociete</a:t>
            </a:r>
            <a:r>
              <a:rPr lang="en-GB" dirty="0" smtClean="0"/>
              <a:t> des Gens de </a:t>
            </a:r>
            <a:r>
              <a:rPr lang="en-GB" dirty="0" err="1" smtClean="0"/>
              <a:t>Lettres</a:t>
            </a:r>
            <a:r>
              <a:rPr lang="en-GB" dirty="0" smtClean="0"/>
              <a:t> rejected it and only in 1930 were2 bronze copies made</a:t>
            </a:r>
            <a:endParaRPr lang="en-GB" dirty="0"/>
          </a:p>
        </p:txBody>
      </p:sp>
    </p:spTree>
    <p:extLst>
      <p:ext uri="{BB962C8B-B14F-4D97-AF65-F5344CB8AC3E}">
        <p14:creationId xmlns:p14="http://schemas.microsoft.com/office/powerpoint/2010/main" val="341537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Italy 1875:</a:t>
            </a:r>
            <a:endParaRPr lang="en-GB" dirty="0"/>
          </a:p>
        </p:txBody>
      </p:sp>
      <p:sp>
        <p:nvSpPr>
          <p:cNvPr id="3" name="Content Placeholder 2"/>
          <p:cNvSpPr>
            <a:spLocks noGrp="1"/>
          </p:cNvSpPr>
          <p:nvPr>
            <p:ph idx="1"/>
          </p:nvPr>
        </p:nvSpPr>
        <p:spPr>
          <a:xfrm>
            <a:off x="1251678" y="1465386"/>
            <a:ext cx="10178322" cy="3593591"/>
          </a:xfrm>
        </p:spPr>
        <p:txBody>
          <a:bodyPr/>
          <a:lstStyle/>
          <a:p>
            <a:pPr marL="285750" indent="-285750"/>
            <a:r>
              <a:rPr lang="en-GB" sz="2400" dirty="0"/>
              <a:t>His first major figure was inspired by his trip to Italy in 1875</a:t>
            </a:r>
          </a:p>
          <a:p>
            <a:pPr marL="285750" indent="-285750"/>
            <a:r>
              <a:rPr lang="en-GB" sz="2400" dirty="0"/>
              <a:t>He visited here for 2 months due to being drawn to the work </a:t>
            </a:r>
            <a:r>
              <a:rPr lang="en-GB" sz="2400" dirty="0" smtClean="0"/>
              <a:t>of </a:t>
            </a:r>
            <a:r>
              <a:rPr lang="en-GB" sz="2400" b="1" dirty="0" smtClean="0"/>
              <a:t>Donatello and Michelangelo </a:t>
            </a:r>
            <a:r>
              <a:rPr lang="en-GB" sz="2400" dirty="0" smtClean="0"/>
              <a:t>which</a:t>
            </a:r>
            <a:r>
              <a:rPr lang="en-GB" sz="2400" dirty="0"/>
              <a:t>, in turn, had a large impact on his artistic </a:t>
            </a:r>
            <a:r>
              <a:rPr lang="en-GB" sz="2400" dirty="0" smtClean="0"/>
              <a:t>direction</a:t>
            </a:r>
            <a:endParaRPr lang="en-GB" sz="2400" dirty="0"/>
          </a:p>
          <a:p>
            <a:pPr marL="285750" indent="-285750"/>
            <a:r>
              <a:rPr lang="en-GB" sz="2400" i="1" dirty="0"/>
              <a:t>“it is Michelangelo who has freed me from academic sculpture” </a:t>
            </a:r>
            <a:r>
              <a:rPr lang="en-GB" sz="2400" dirty="0"/>
              <a:t>– Rodin</a:t>
            </a:r>
          </a:p>
          <a:p>
            <a:pPr marL="285750" indent="-285750"/>
            <a:r>
              <a:rPr lang="en-GB" sz="2400" dirty="0"/>
              <a:t>He </a:t>
            </a:r>
            <a:r>
              <a:rPr lang="en-GB" sz="2400" b="1" dirty="0"/>
              <a:t>returned to Belgium in 1876 </a:t>
            </a:r>
            <a:r>
              <a:rPr lang="en-GB" sz="2400" dirty="0"/>
              <a:t>and completed </a:t>
            </a:r>
            <a:r>
              <a:rPr lang="en-GB" sz="2400" i="1" dirty="0" smtClean="0"/>
              <a:t>‘The Age Of Bronze</a:t>
            </a:r>
            <a:r>
              <a:rPr lang="en-GB" sz="2400" dirty="0" smtClean="0"/>
              <a:t>’ </a:t>
            </a:r>
            <a:r>
              <a:rPr lang="en-GB" sz="2400" dirty="0"/>
              <a:t>before moving back to </a:t>
            </a:r>
            <a:r>
              <a:rPr lang="en-GB" sz="2400" b="1" dirty="0"/>
              <a:t>Paris the following year</a:t>
            </a:r>
          </a:p>
          <a:p>
            <a:pPr marL="0" indent="0">
              <a:buNone/>
            </a:pPr>
            <a:endParaRPr lang="en-GB" dirty="0"/>
          </a:p>
        </p:txBody>
      </p:sp>
    </p:spTree>
    <p:extLst>
      <p:ext uri="{BB962C8B-B14F-4D97-AF65-F5344CB8AC3E}">
        <p14:creationId xmlns:p14="http://schemas.microsoft.com/office/powerpoint/2010/main" val="88559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4" y="171370"/>
            <a:ext cx="10178322" cy="1492132"/>
          </a:xfrm>
        </p:spPr>
        <p:txBody>
          <a:bodyPr/>
          <a:lstStyle/>
          <a:p>
            <a:r>
              <a:rPr lang="en-GB" dirty="0" smtClean="0"/>
              <a:t>Age of bronze scandal:</a:t>
            </a:r>
            <a:endParaRPr lang="en-GB" dirty="0"/>
          </a:p>
        </p:txBody>
      </p:sp>
      <p:sp>
        <p:nvSpPr>
          <p:cNvPr id="4" name="Rectangle 3"/>
          <p:cNvSpPr/>
          <p:nvPr/>
        </p:nvSpPr>
        <p:spPr>
          <a:xfrm>
            <a:off x="1031630" y="1128450"/>
            <a:ext cx="3634155" cy="5729550"/>
          </a:xfrm>
          <a:prstGeom prst="rect">
            <a:avLst/>
          </a:prstGeom>
        </p:spPr>
        <p:txBody>
          <a:bodyPr wrap="square">
            <a:spAutoFit/>
          </a:bodyPr>
          <a:lstStyle/>
          <a:p>
            <a:pPr lvl="0" defTabSz="914400"/>
            <a:r>
              <a:rPr lang="en-GB" sz="2400" b="1" dirty="0">
                <a:solidFill>
                  <a:prstClr val="black"/>
                </a:solidFill>
                <a:latin typeface="Calibri" panose="020F0502020204030204"/>
              </a:rPr>
              <a:t>The sculpture </a:t>
            </a:r>
          </a:p>
          <a:p>
            <a:pPr marL="285750" lvl="0" indent="-285750" defTabSz="914400">
              <a:buFontTx/>
              <a:buChar char="-"/>
            </a:pPr>
            <a:r>
              <a:rPr lang="en-GB" sz="2000" i="1" dirty="0" smtClean="0">
                <a:solidFill>
                  <a:prstClr val="black"/>
                </a:solidFill>
                <a:latin typeface="Calibri" panose="020F0502020204030204"/>
              </a:rPr>
              <a:t>‘</a:t>
            </a:r>
            <a:r>
              <a:rPr lang="en-GB" sz="2000" i="1" dirty="0">
                <a:solidFill>
                  <a:prstClr val="black"/>
                </a:solidFill>
                <a:latin typeface="Calibri" panose="020F0502020204030204"/>
              </a:rPr>
              <a:t>The Age of Bronze’</a:t>
            </a:r>
            <a:r>
              <a:rPr lang="en-GB" sz="2000" dirty="0">
                <a:solidFill>
                  <a:prstClr val="black"/>
                </a:solidFill>
                <a:latin typeface="Calibri" panose="020F0502020204030204"/>
              </a:rPr>
              <a:t> (1877) is a sculpture made of </a:t>
            </a:r>
            <a:r>
              <a:rPr lang="en-GB" sz="2000" dirty="0" smtClean="0">
                <a:solidFill>
                  <a:prstClr val="black"/>
                </a:solidFill>
                <a:latin typeface="Calibri" panose="020F0502020204030204"/>
              </a:rPr>
              <a:t>bronze</a:t>
            </a:r>
            <a:r>
              <a:rPr lang="en-GB" sz="2000" dirty="0">
                <a:solidFill>
                  <a:prstClr val="black"/>
                </a:solidFill>
                <a:latin typeface="Calibri" panose="020F0502020204030204"/>
              </a:rPr>
              <a:t> </a:t>
            </a:r>
            <a:r>
              <a:rPr lang="en-GB" sz="2000" dirty="0" smtClean="0">
                <a:solidFill>
                  <a:prstClr val="black"/>
                </a:solidFill>
                <a:latin typeface="Calibri" panose="020F0502020204030204"/>
              </a:rPr>
              <a:t>and sculpted by Rodin</a:t>
            </a:r>
          </a:p>
          <a:p>
            <a:pPr marL="285750" lvl="0" indent="-285750" defTabSz="914400">
              <a:buFontTx/>
              <a:buChar char="-"/>
            </a:pPr>
            <a:r>
              <a:rPr lang="en-GB" sz="2000" dirty="0" smtClean="0">
                <a:solidFill>
                  <a:prstClr val="black"/>
                </a:solidFill>
                <a:latin typeface="Calibri" panose="020F0502020204030204"/>
              </a:rPr>
              <a:t> </a:t>
            </a:r>
            <a:r>
              <a:rPr lang="en-GB" sz="2000" dirty="0">
                <a:solidFill>
                  <a:prstClr val="black"/>
                </a:solidFill>
                <a:latin typeface="Calibri" panose="020F0502020204030204"/>
              </a:rPr>
              <a:t>It was also known as </a:t>
            </a:r>
            <a:r>
              <a:rPr lang="en-GB" sz="2000" i="1" dirty="0" smtClean="0">
                <a:solidFill>
                  <a:prstClr val="black"/>
                </a:solidFill>
                <a:latin typeface="Calibri" panose="020F0502020204030204"/>
              </a:rPr>
              <a:t>‘The Awakening Man’ </a:t>
            </a:r>
            <a:r>
              <a:rPr lang="en-GB" sz="2000" dirty="0" smtClean="0">
                <a:solidFill>
                  <a:prstClr val="black"/>
                </a:solidFill>
                <a:latin typeface="Calibri" panose="020F0502020204030204"/>
              </a:rPr>
              <a:t>or </a:t>
            </a:r>
            <a:r>
              <a:rPr lang="en-GB" sz="2000" i="1" dirty="0" smtClean="0">
                <a:solidFill>
                  <a:prstClr val="black"/>
                </a:solidFill>
                <a:latin typeface="Calibri" panose="020F0502020204030204"/>
              </a:rPr>
              <a:t>‘The Vanquished One’</a:t>
            </a:r>
            <a:r>
              <a:rPr lang="en-GB" sz="2000" dirty="0" smtClean="0">
                <a:solidFill>
                  <a:prstClr val="black"/>
                </a:solidFill>
                <a:latin typeface="Calibri" panose="020F0502020204030204"/>
              </a:rPr>
              <a:t>. </a:t>
            </a:r>
          </a:p>
          <a:p>
            <a:pPr marL="285750" lvl="0" indent="-285750" defTabSz="914400">
              <a:buFontTx/>
              <a:buChar char="-"/>
            </a:pPr>
            <a:r>
              <a:rPr lang="en-GB" sz="2000" dirty="0" smtClean="0">
                <a:solidFill>
                  <a:prstClr val="black"/>
                </a:solidFill>
                <a:latin typeface="Calibri" panose="020F0502020204030204"/>
              </a:rPr>
              <a:t>The </a:t>
            </a:r>
            <a:r>
              <a:rPr lang="en-GB" sz="2000" dirty="0">
                <a:solidFill>
                  <a:prstClr val="black"/>
                </a:solidFill>
                <a:latin typeface="Calibri" panose="020F0502020204030204"/>
              </a:rPr>
              <a:t>sculpture was modelled after </a:t>
            </a:r>
            <a:r>
              <a:rPr lang="en-GB" sz="2000" dirty="0" err="1">
                <a:solidFill>
                  <a:prstClr val="black"/>
                </a:solidFill>
                <a:latin typeface="Calibri" panose="020F0502020204030204"/>
              </a:rPr>
              <a:t>Auguste</a:t>
            </a:r>
            <a:r>
              <a:rPr lang="en-GB" sz="2000" dirty="0">
                <a:solidFill>
                  <a:prstClr val="black"/>
                </a:solidFill>
                <a:latin typeface="Calibri" panose="020F0502020204030204"/>
              </a:rPr>
              <a:t> Ney, a Belgian </a:t>
            </a:r>
            <a:r>
              <a:rPr lang="en-GB" sz="2000" dirty="0" smtClean="0">
                <a:solidFill>
                  <a:prstClr val="black"/>
                </a:solidFill>
                <a:latin typeface="Calibri" panose="020F0502020204030204"/>
              </a:rPr>
              <a:t>soldier. </a:t>
            </a:r>
            <a:r>
              <a:rPr lang="en-GB" sz="2000" dirty="0">
                <a:solidFill>
                  <a:prstClr val="black"/>
                </a:solidFill>
                <a:latin typeface="Calibri" panose="020F0502020204030204"/>
              </a:rPr>
              <a:t>Rodin depicted a man in the early stages of mankind, and suggests heroism and suffering which reflects what people went through during the Franco-Prussian war (1870-1871). </a:t>
            </a:r>
            <a:endParaRPr lang="en-GB" sz="2000" dirty="0" smtClean="0">
              <a:solidFill>
                <a:prstClr val="black"/>
              </a:solidFill>
              <a:latin typeface="Calibri" panose="020F0502020204030204"/>
            </a:endParaRPr>
          </a:p>
          <a:p>
            <a:pPr marL="285750" lvl="0" indent="-285750" defTabSz="914400">
              <a:buFontTx/>
              <a:buChar char="-"/>
            </a:pPr>
            <a:r>
              <a:rPr lang="en-GB" sz="2000" dirty="0">
                <a:solidFill>
                  <a:prstClr val="black"/>
                </a:solidFill>
                <a:latin typeface="Calibri" panose="020F0502020204030204"/>
              </a:rPr>
              <a:t> I</a:t>
            </a:r>
            <a:r>
              <a:rPr lang="en-GB" sz="2000" dirty="0" smtClean="0">
                <a:solidFill>
                  <a:prstClr val="black"/>
                </a:solidFill>
                <a:latin typeface="Calibri" panose="020F0502020204030204"/>
              </a:rPr>
              <a:t>t </a:t>
            </a:r>
            <a:r>
              <a:rPr lang="en-GB" sz="2000" dirty="0">
                <a:solidFill>
                  <a:prstClr val="black"/>
                </a:solidFill>
                <a:latin typeface="Calibri" panose="020F0502020204030204"/>
              </a:rPr>
              <a:t>became one of Rodin's best examples of realism. </a:t>
            </a:r>
          </a:p>
        </p:txBody>
      </p:sp>
      <p:sp>
        <p:nvSpPr>
          <p:cNvPr id="5" name="Rectangle 4"/>
          <p:cNvSpPr/>
          <p:nvPr/>
        </p:nvSpPr>
        <p:spPr>
          <a:xfrm>
            <a:off x="8004170" y="1316019"/>
            <a:ext cx="3645878" cy="5170646"/>
          </a:xfrm>
          <a:prstGeom prst="rect">
            <a:avLst/>
          </a:prstGeom>
        </p:spPr>
        <p:txBody>
          <a:bodyPr wrap="square">
            <a:spAutoFit/>
          </a:bodyPr>
          <a:lstStyle/>
          <a:p>
            <a:pPr lvl="0" defTabSz="914400"/>
            <a:r>
              <a:rPr lang="en-GB" sz="2200" b="1" dirty="0">
                <a:solidFill>
                  <a:prstClr val="black"/>
                </a:solidFill>
                <a:latin typeface="Calibri" panose="020F0502020204030204"/>
              </a:rPr>
              <a:t>The scandal</a:t>
            </a:r>
          </a:p>
          <a:p>
            <a:pPr marL="285750" lvl="0" indent="-285750" defTabSz="914400">
              <a:buFontTx/>
              <a:buChar char="-"/>
            </a:pPr>
            <a:r>
              <a:rPr lang="en-GB" sz="2200" dirty="0" smtClean="0">
                <a:solidFill>
                  <a:prstClr val="black"/>
                </a:solidFill>
                <a:latin typeface="Calibri" panose="020F0502020204030204"/>
              </a:rPr>
              <a:t>Rodin </a:t>
            </a:r>
            <a:r>
              <a:rPr lang="en-GB" sz="2200" b="1" dirty="0">
                <a:solidFill>
                  <a:prstClr val="black"/>
                </a:solidFill>
                <a:latin typeface="Calibri" panose="020F0502020204030204"/>
              </a:rPr>
              <a:t>was accused of using life cast of his sitter to create the sculpture</a:t>
            </a:r>
            <a:r>
              <a:rPr lang="en-GB" sz="2200" dirty="0">
                <a:solidFill>
                  <a:prstClr val="black"/>
                </a:solidFill>
                <a:latin typeface="Calibri" panose="020F0502020204030204"/>
              </a:rPr>
              <a:t>, rather than sculpting it himself, due to his use of realism and extreme naturalism. </a:t>
            </a:r>
            <a:endParaRPr lang="en-GB" sz="2200" dirty="0" smtClean="0">
              <a:solidFill>
                <a:prstClr val="black"/>
              </a:solidFill>
              <a:latin typeface="Calibri" panose="020F0502020204030204"/>
            </a:endParaRPr>
          </a:p>
          <a:p>
            <a:pPr marL="285750" lvl="0" indent="-285750" defTabSz="914400">
              <a:buFontTx/>
              <a:buChar char="-"/>
            </a:pPr>
            <a:r>
              <a:rPr lang="en-GB" sz="2200" dirty="0" smtClean="0">
                <a:solidFill>
                  <a:prstClr val="black"/>
                </a:solidFill>
                <a:latin typeface="Calibri" panose="020F0502020204030204"/>
              </a:rPr>
              <a:t>He </a:t>
            </a:r>
            <a:r>
              <a:rPr lang="en-GB" sz="2200" dirty="0">
                <a:solidFill>
                  <a:prstClr val="black"/>
                </a:solidFill>
                <a:latin typeface="Calibri" panose="020F0502020204030204"/>
              </a:rPr>
              <a:t>had to disproved these accusations by using thorough study profiles of his model. </a:t>
            </a:r>
            <a:endParaRPr lang="en-GB" sz="2200" dirty="0" smtClean="0">
              <a:solidFill>
                <a:prstClr val="black"/>
              </a:solidFill>
              <a:latin typeface="Calibri" panose="020F0502020204030204"/>
            </a:endParaRPr>
          </a:p>
          <a:p>
            <a:pPr marL="285750" lvl="0" indent="-285750" defTabSz="914400">
              <a:buFontTx/>
              <a:buChar char="-"/>
            </a:pPr>
            <a:r>
              <a:rPr lang="en-GB" sz="2200" dirty="0" smtClean="0">
                <a:solidFill>
                  <a:prstClr val="black"/>
                </a:solidFill>
                <a:latin typeface="Calibri" panose="020F0502020204030204"/>
              </a:rPr>
              <a:t>This </a:t>
            </a:r>
            <a:r>
              <a:rPr lang="en-GB" sz="2200" dirty="0">
                <a:solidFill>
                  <a:prstClr val="black"/>
                </a:solidFill>
                <a:latin typeface="Calibri" panose="020F0502020204030204"/>
              </a:rPr>
              <a:t>scandal led many people to visit the sculpture to see and decide for themselves.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57" t="5664" r="9742"/>
          <a:stretch/>
        </p:blipFill>
        <p:spPr>
          <a:xfrm>
            <a:off x="5120294" y="1128450"/>
            <a:ext cx="2429367" cy="5643552"/>
          </a:xfrm>
          <a:prstGeom prst="rect">
            <a:avLst/>
          </a:prstGeom>
        </p:spPr>
      </p:pic>
    </p:spTree>
    <p:extLst>
      <p:ext uri="{BB962C8B-B14F-4D97-AF65-F5344CB8AC3E}">
        <p14:creationId xmlns:p14="http://schemas.microsoft.com/office/powerpoint/2010/main" val="16455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Camille Claudel:</a:t>
            </a:r>
            <a:endParaRPr lang="en-GB" dirty="0"/>
          </a:p>
        </p:txBody>
      </p:sp>
      <p:pic>
        <p:nvPicPr>
          <p:cNvPr id="4" name="Picture 3"/>
          <p:cNvPicPr>
            <a:picLocks noChangeAspect="1"/>
          </p:cNvPicPr>
          <p:nvPr/>
        </p:nvPicPr>
        <p:blipFill>
          <a:blip r:embed="rId2"/>
          <a:stretch>
            <a:fillRect/>
          </a:stretch>
        </p:blipFill>
        <p:spPr>
          <a:xfrm>
            <a:off x="3704493" y="-3698095"/>
            <a:ext cx="2251270" cy="2794680"/>
          </a:xfrm>
          <a:prstGeom prst="rect">
            <a:avLst/>
          </a:prstGeom>
        </p:spPr>
      </p:pic>
      <p:sp>
        <p:nvSpPr>
          <p:cNvPr id="6" name="TextBox 5"/>
          <p:cNvSpPr txBox="1"/>
          <p:nvPr/>
        </p:nvSpPr>
        <p:spPr>
          <a:xfrm>
            <a:off x="924310" y="1128451"/>
            <a:ext cx="5288921" cy="3846181"/>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GB" dirty="0">
                <a:solidFill>
                  <a:prstClr val="black"/>
                </a:solidFill>
              </a:rPr>
              <a:t>She was the co-worker and lover of Rodin.</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In 1982 Rodin felt passionately about her though she wanted some distance between them. When she returned from England, he promised that she be would be his only pupil and he swore to be faithful to her.</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She started working in Rodin’s workshop around 1884.</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She became a source of inspiration for him, acting as his model and someone he could confide in.</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Rodin was reluctant to end his 20-year relationship with Rose </a:t>
            </a:r>
            <a:r>
              <a:rPr lang="en-GB" dirty="0" err="1">
                <a:solidFill>
                  <a:prstClr val="black"/>
                </a:solidFill>
              </a:rPr>
              <a:t>Beuret</a:t>
            </a:r>
            <a:r>
              <a:rPr lang="en-GB" dirty="0">
                <a:solidFill>
                  <a:prstClr val="black"/>
                </a:solidFill>
              </a:rPr>
              <a:t> in the early days of his affair with Claudel</a:t>
            </a:r>
            <a:r>
              <a:rPr lang="en-GB" dirty="0" smtClean="0">
                <a:solidFill>
                  <a:prstClr val="black"/>
                </a:solidFill>
              </a:rPr>
              <a:t>.</a:t>
            </a:r>
            <a:endParaRPr lang="en-GB" dirty="0">
              <a:solidFill>
                <a:prstClr val="black"/>
              </a:solidFill>
            </a:endParaRPr>
          </a:p>
        </p:txBody>
      </p:sp>
      <p:sp>
        <p:nvSpPr>
          <p:cNvPr id="7" name="TextBox 6"/>
          <p:cNvSpPr txBox="1"/>
          <p:nvPr/>
        </p:nvSpPr>
        <p:spPr>
          <a:xfrm>
            <a:off x="915187" y="4974632"/>
            <a:ext cx="5307165" cy="1217769"/>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GB" dirty="0">
                <a:solidFill>
                  <a:prstClr val="black"/>
                </a:solidFill>
              </a:rPr>
              <a:t>Claudel’s mother was agitated by the affair. Her mother also detested her for not being a boy and did not support her involvement in the arts.</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Claudel left the family home</a:t>
            </a:r>
            <a:r>
              <a:rPr lang="en-GB" dirty="0" smtClean="0">
                <a:solidFill>
                  <a:prstClr val="black"/>
                </a:solidFill>
              </a:rPr>
              <a:t>.</a:t>
            </a:r>
            <a:endParaRPr lang="en-GB" dirty="0">
              <a:solidFill>
                <a:prstClr val="black"/>
              </a:solidFill>
            </a:endParaRPr>
          </a:p>
        </p:txBody>
      </p:sp>
      <p:sp>
        <p:nvSpPr>
          <p:cNvPr id="8" name="Rectangle 7"/>
          <p:cNvSpPr/>
          <p:nvPr/>
        </p:nvSpPr>
        <p:spPr>
          <a:xfrm>
            <a:off x="6540599" y="382385"/>
            <a:ext cx="5063929" cy="6225294"/>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GB" dirty="0">
                <a:solidFill>
                  <a:prstClr val="black"/>
                </a:solidFill>
              </a:rPr>
              <a:t>In 1892, following an abortion, she ended the intimate aspect of her relationship with Rodin, though they continued to see one another until 1898.</a:t>
            </a:r>
          </a:p>
          <a:p>
            <a:pPr marL="228600" lvl="0" indent="-228600" defTabSz="914400">
              <a:lnSpc>
                <a:spcPct val="90000"/>
              </a:lnSpc>
              <a:spcBef>
                <a:spcPts val="1000"/>
              </a:spcBef>
              <a:buFont typeface="Arial" panose="020B0604020202020204" pitchFamily="34" charset="0"/>
              <a:buChar char="•"/>
            </a:pPr>
            <a:r>
              <a:rPr lang="en-GB" dirty="0" err="1">
                <a:solidFill>
                  <a:prstClr val="black"/>
                </a:solidFill>
              </a:rPr>
              <a:t>Vauxcelles</a:t>
            </a:r>
            <a:r>
              <a:rPr lang="en-GB" dirty="0">
                <a:solidFill>
                  <a:prstClr val="black"/>
                </a:solidFill>
              </a:rPr>
              <a:t> stated that “she was the only sculptress on whose forehead shone the sign of genius”.</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Because of gender bias and the sexual element of her sculptures, she could not get the funding to have her daring ideas realised.</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Therefore, she4 depended upon Rodin to both realise her artistic ideas and support her financially.</a:t>
            </a:r>
          </a:p>
          <a:p>
            <a:pPr lvl="0" algn="ctr" defTabSz="914400">
              <a:lnSpc>
                <a:spcPct val="90000"/>
              </a:lnSpc>
              <a:spcBef>
                <a:spcPts val="1000"/>
              </a:spcBef>
            </a:pPr>
            <a:r>
              <a:rPr lang="en-GB" dirty="0">
                <a:solidFill>
                  <a:prstClr val="black"/>
                </a:solidFill>
              </a:rPr>
              <a:t>Works:</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Rodin’s ‘Galatea’ (1889) almost perfectly mirrors Claudel’s ‘Young Girl with a Sheaf’ (made 2 years earlier in 1887).</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Rodin’s ‘Mask of Camille’ was exhibited in 1900.</a:t>
            </a:r>
          </a:p>
          <a:p>
            <a:pPr marL="228600" lvl="0" indent="-228600" defTabSz="914400">
              <a:lnSpc>
                <a:spcPct val="90000"/>
              </a:lnSpc>
              <a:spcBef>
                <a:spcPts val="1000"/>
              </a:spcBef>
              <a:buFont typeface="Arial" panose="020B0604020202020204" pitchFamily="34" charset="0"/>
              <a:buChar char="•"/>
            </a:pPr>
            <a:r>
              <a:rPr lang="en-GB" dirty="0">
                <a:solidFill>
                  <a:prstClr val="black"/>
                </a:solidFill>
              </a:rPr>
              <a:t>While working in Rodin’s studio, she was entrusted with difficult pieces such as the hands and feet of figures.</a:t>
            </a:r>
          </a:p>
        </p:txBody>
      </p:sp>
    </p:spTree>
    <p:extLst>
      <p:ext uri="{BB962C8B-B14F-4D97-AF65-F5344CB8AC3E}">
        <p14:creationId xmlns:p14="http://schemas.microsoft.com/office/powerpoint/2010/main" val="314156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924" y="382385"/>
            <a:ext cx="10178322" cy="1492132"/>
          </a:xfrm>
        </p:spPr>
        <p:txBody>
          <a:bodyPr/>
          <a:lstStyle/>
          <a:p>
            <a:r>
              <a:rPr lang="en-GB" dirty="0" smtClean="0"/>
              <a:t>His inspiration:</a:t>
            </a:r>
            <a:endParaRPr lang="en-GB" dirty="0"/>
          </a:p>
        </p:txBody>
      </p:sp>
      <p:sp>
        <p:nvSpPr>
          <p:cNvPr id="3" name="Content Placeholder 2"/>
          <p:cNvSpPr>
            <a:spLocks noGrp="1"/>
          </p:cNvSpPr>
          <p:nvPr>
            <p:ph idx="1"/>
          </p:nvPr>
        </p:nvSpPr>
        <p:spPr>
          <a:xfrm>
            <a:off x="1579924" y="1395047"/>
            <a:ext cx="5477368" cy="4865076"/>
          </a:xfrm>
        </p:spPr>
        <p:txBody>
          <a:bodyPr>
            <a:normAutofit fontScale="92500"/>
          </a:bodyPr>
          <a:lstStyle/>
          <a:p>
            <a:r>
              <a:rPr lang="en-GB" sz="2800" dirty="0" smtClean="0"/>
              <a:t>He was inspired by sculpture from the </a:t>
            </a:r>
            <a:r>
              <a:rPr lang="en-GB" sz="2800" b="1" dirty="0" smtClean="0"/>
              <a:t>classical era </a:t>
            </a:r>
          </a:p>
          <a:p>
            <a:r>
              <a:rPr lang="en-GB" sz="2800" dirty="0" smtClean="0"/>
              <a:t>Especially the works of </a:t>
            </a:r>
            <a:r>
              <a:rPr lang="en-GB" sz="2800" b="1" dirty="0" smtClean="0"/>
              <a:t>Michelangelo and Donatello</a:t>
            </a:r>
          </a:p>
          <a:p>
            <a:r>
              <a:rPr lang="en-GB" sz="2800" dirty="0" smtClean="0"/>
              <a:t>Was also inspired by the work of </a:t>
            </a:r>
            <a:r>
              <a:rPr lang="en-GB" sz="2800" b="1" dirty="0" smtClean="0"/>
              <a:t>Dante</a:t>
            </a:r>
            <a:r>
              <a:rPr lang="en-GB" sz="2800" dirty="0" smtClean="0"/>
              <a:t> (writer/poet)</a:t>
            </a:r>
          </a:p>
          <a:p>
            <a:r>
              <a:rPr lang="en-GB" sz="2800" dirty="0" smtClean="0"/>
              <a:t>When commissioned to do a piece he would usually do extensive research into the person and use that as inspiration for the final piece</a:t>
            </a:r>
            <a:endParaRPr lang="en-GB" sz="2800" dirty="0"/>
          </a:p>
        </p:txBody>
      </p:sp>
      <p:pic>
        <p:nvPicPr>
          <p:cNvPr id="4" name="Picture 3"/>
          <p:cNvPicPr>
            <a:picLocks noChangeAspect="1"/>
          </p:cNvPicPr>
          <p:nvPr/>
        </p:nvPicPr>
        <p:blipFill>
          <a:blip r:embed="rId2"/>
          <a:stretch>
            <a:fillRect/>
          </a:stretch>
        </p:blipFill>
        <p:spPr>
          <a:xfrm>
            <a:off x="8354158" y="218262"/>
            <a:ext cx="2524858" cy="6438388"/>
          </a:xfrm>
          <a:prstGeom prst="rect">
            <a:avLst/>
          </a:prstGeom>
        </p:spPr>
      </p:pic>
    </p:spTree>
    <p:extLst>
      <p:ext uri="{BB962C8B-B14F-4D97-AF65-F5344CB8AC3E}">
        <p14:creationId xmlns:p14="http://schemas.microsoft.com/office/powerpoint/2010/main" val="12284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 legacy:</a:t>
            </a:r>
            <a:endParaRPr lang="en-GB" dirty="0"/>
          </a:p>
        </p:txBody>
      </p:sp>
      <p:sp>
        <p:nvSpPr>
          <p:cNvPr id="3" name="Content Placeholder 2"/>
          <p:cNvSpPr>
            <a:spLocks noGrp="1"/>
          </p:cNvSpPr>
          <p:nvPr>
            <p:ph idx="1"/>
          </p:nvPr>
        </p:nvSpPr>
        <p:spPr>
          <a:xfrm>
            <a:off x="1251678" y="1488832"/>
            <a:ext cx="6251091" cy="5255240"/>
          </a:xfrm>
        </p:spPr>
        <p:txBody>
          <a:bodyPr>
            <a:normAutofit fontScale="70000" lnSpcReduction="20000"/>
          </a:bodyPr>
          <a:lstStyle/>
          <a:p>
            <a:pPr marL="285750" indent="-285750"/>
            <a:r>
              <a:rPr lang="en-GB" sz="3200" b="1" dirty="0"/>
              <a:t>Henri Matisse </a:t>
            </a:r>
            <a:r>
              <a:rPr lang="en-GB" sz="3200" dirty="0"/>
              <a:t>was inspired by the spontaneity of his drawings</a:t>
            </a:r>
          </a:p>
          <a:p>
            <a:pPr marL="285750" indent="-285750"/>
            <a:r>
              <a:rPr lang="en-GB" sz="3200" dirty="0"/>
              <a:t>Cubists and </a:t>
            </a:r>
            <a:r>
              <a:rPr lang="en-GB" sz="3200" dirty="0" smtClean="0"/>
              <a:t>Futurists </a:t>
            </a:r>
            <a:r>
              <a:rPr lang="en-GB" sz="3200" dirty="0"/>
              <a:t>were fascinated by his sense of motion and fragmentation of his human forms </a:t>
            </a:r>
          </a:p>
          <a:p>
            <a:pPr marL="285750" indent="-285750"/>
            <a:r>
              <a:rPr lang="en-GB" sz="3200" dirty="0"/>
              <a:t>Due to his financial success, several exhibitions around the century made him renowned worldwide</a:t>
            </a:r>
          </a:p>
          <a:p>
            <a:pPr marL="285750" indent="-285750"/>
            <a:r>
              <a:rPr lang="en-GB" sz="3200" dirty="0"/>
              <a:t> He was given his </a:t>
            </a:r>
            <a:r>
              <a:rPr lang="en-GB" sz="3200" b="1" dirty="0"/>
              <a:t>first retrospective in Paris 1900</a:t>
            </a:r>
          </a:p>
          <a:p>
            <a:pPr marL="285750" indent="-285750"/>
            <a:r>
              <a:rPr lang="en-GB" sz="3200" dirty="0"/>
              <a:t>Before his death he took back all of his drawings and sculptures to create a museum in the Hotel Biron at </a:t>
            </a:r>
            <a:r>
              <a:rPr lang="en-GB" sz="3200" dirty="0" err="1"/>
              <a:t>Meudon</a:t>
            </a:r>
            <a:endParaRPr lang="en-GB" sz="3200" dirty="0"/>
          </a:p>
          <a:p>
            <a:pPr marL="285750" indent="-285750"/>
            <a:r>
              <a:rPr lang="en-GB" sz="3200" b="1" dirty="0"/>
              <a:t>His rebellion against </a:t>
            </a:r>
            <a:r>
              <a:rPr lang="en-GB" sz="3200" b="1" dirty="0" smtClean="0"/>
              <a:t>Academic </a:t>
            </a:r>
            <a:r>
              <a:rPr lang="en-GB" sz="3200" b="1" dirty="0"/>
              <a:t>art </a:t>
            </a:r>
            <a:r>
              <a:rPr lang="en-GB" sz="3200" dirty="0"/>
              <a:t>lived on to inspire others</a:t>
            </a:r>
          </a:p>
          <a:p>
            <a:endParaRPr lang="en-GB" dirty="0"/>
          </a:p>
        </p:txBody>
      </p:sp>
      <p:pic>
        <p:nvPicPr>
          <p:cNvPr id="4" name="Picture 3"/>
          <p:cNvPicPr>
            <a:picLocks noChangeAspect="1"/>
          </p:cNvPicPr>
          <p:nvPr/>
        </p:nvPicPr>
        <p:blipFill>
          <a:blip r:embed="rId2"/>
          <a:stretch>
            <a:fillRect/>
          </a:stretch>
        </p:blipFill>
        <p:spPr>
          <a:xfrm>
            <a:off x="7784944" y="382385"/>
            <a:ext cx="3645056" cy="2432786"/>
          </a:xfrm>
          <a:prstGeom prst="rect">
            <a:avLst/>
          </a:prstGeom>
        </p:spPr>
      </p:pic>
      <p:pic>
        <p:nvPicPr>
          <p:cNvPr id="5" name="Picture 4"/>
          <p:cNvPicPr>
            <a:picLocks noChangeAspect="1"/>
          </p:cNvPicPr>
          <p:nvPr/>
        </p:nvPicPr>
        <p:blipFill>
          <a:blip r:embed="rId3"/>
          <a:stretch>
            <a:fillRect/>
          </a:stretch>
        </p:blipFill>
        <p:spPr>
          <a:xfrm>
            <a:off x="7784943" y="3411520"/>
            <a:ext cx="3639859" cy="2426572"/>
          </a:xfrm>
          <a:prstGeom prst="rect">
            <a:avLst/>
          </a:prstGeom>
        </p:spPr>
      </p:pic>
    </p:spTree>
    <p:extLst>
      <p:ext uri="{BB962C8B-B14F-4D97-AF65-F5344CB8AC3E}">
        <p14:creationId xmlns:p14="http://schemas.microsoft.com/office/powerpoint/2010/main" val="159347199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57</TotalTime>
  <Words>969</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Impact</vt:lpstr>
      <vt:lpstr>Badge</vt:lpstr>
      <vt:lpstr>Auguste  rodin   Biography </vt:lpstr>
      <vt:lpstr>Biographical details:</vt:lpstr>
      <vt:lpstr>3 major Commissions:</vt:lpstr>
      <vt:lpstr>Italy 1875:</vt:lpstr>
      <vt:lpstr>Age of bronze scandal:</vt:lpstr>
      <vt:lpstr>Camille Claudel:</vt:lpstr>
      <vt:lpstr>His inspiration:</vt:lpstr>
      <vt:lpstr>His legacy: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Auguste  rodin   Biography</dc:title>
  <dc:creator>Grace E Fairhurst (189073)</dc:creator>
  <cp:lastModifiedBy>Daniel Greaney</cp:lastModifiedBy>
  <cp:revision>9</cp:revision>
  <dcterms:created xsi:type="dcterms:W3CDTF">2019-11-20T10:54:16Z</dcterms:created>
  <dcterms:modified xsi:type="dcterms:W3CDTF">2019-12-04T10:33:29Z</dcterms:modified>
</cp:coreProperties>
</file>