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2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76D2F9-2238-430F-87CA-8EB3D64D4964}" type="datetimeFigureOut">
              <a:rPr lang="en-GB" smtClean="0"/>
              <a:t>04/12/2019</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6369C6E-E688-48F2-8433-455816145363}"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491669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76D2F9-2238-430F-87CA-8EB3D64D49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1604194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76D2F9-2238-430F-87CA-8EB3D64D49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31696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76D2F9-2238-430F-87CA-8EB3D64D4964}" type="datetimeFigureOut">
              <a:rPr lang="en-GB" smtClean="0"/>
              <a:t>04/12/2019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96209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76D2F9-2238-430F-87CA-8EB3D64D4964}" type="datetimeFigureOut">
              <a:rPr lang="en-GB" smtClean="0"/>
              <a:t>04/12/2019</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6369C6E-E688-48F2-8433-455816145363}"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75289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76D2F9-2238-430F-87CA-8EB3D64D4964}" type="datetimeFigureOut">
              <a:rPr lang="en-GB" smtClean="0"/>
              <a:t>04/12/2019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313563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76D2F9-2238-430F-87CA-8EB3D64D4964}" type="datetimeFigureOut">
              <a:rPr lang="en-GB" smtClean="0"/>
              <a:t>04/12/2019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270453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76D2F9-2238-430F-87CA-8EB3D64D4964}" type="datetimeFigureOut">
              <a:rPr lang="en-GB" smtClean="0"/>
              <a:t>04/12/2019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1925444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6D2F9-2238-430F-87CA-8EB3D64D4964}" type="datetimeFigureOut">
              <a:rPr lang="en-GB" smtClean="0"/>
              <a:t>04/12/2019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69C6E-E688-48F2-8433-455816145363}" type="slidenum">
              <a:rPr lang="en-GB" smtClean="0"/>
              <a:t>‹#›</a:t>
            </a:fld>
            <a:endParaRPr lang="en-GB"/>
          </a:p>
        </p:txBody>
      </p:sp>
    </p:spTree>
    <p:extLst>
      <p:ext uri="{BB962C8B-B14F-4D97-AF65-F5344CB8AC3E}">
        <p14:creationId xmlns:p14="http://schemas.microsoft.com/office/powerpoint/2010/main" val="297911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76D2F9-2238-430F-87CA-8EB3D64D4964}" type="datetimeFigureOut">
              <a:rPr lang="en-GB" smtClean="0"/>
              <a:t>04/12/2019</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6369C6E-E688-48F2-8433-455816145363}"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5576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76D2F9-2238-430F-87CA-8EB3D64D4964}" type="datetimeFigureOut">
              <a:rPr lang="en-GB" smtClean="0"/>
              <a:t>04/12/2019</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6369C6E-E688-48F2-8433-455816145363}"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1610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76D2F9-2238-430F-87CA-8EB3D64D4964}" type="datetimeFigureOut">
              <a:rPr lang="en-GB" smtClean="0"/>
              <a:t>04/12/2019</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6369C6E-E688-48F2-8433-455816145363}"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2828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6" y="1596795"/>
            <a:ext cx="8361229" cy="2098226"/>
          </a:xfrm>
        </p:spPr>
        <p:txBody>
          <a:bodyPr/>
          <a:lstStyle/>
          <a:p>
            <a:r>
              <a:rPr lang="en-GB" b="1" dirty="0" smtClean="0">
                <a:latin typeface="Algerian" panose="04020705040A02060702" pitchFamily="82" charset="0"/>
              </a:rPr>
              <a:t>The Burghers of Calais </a:t>
            </a:r>
            <a:endParaRPr lang="en-GB" b="1" dirty="0">
              <a:latin typeface="Algerian" panose="04020705040A02060702" pitchFamily="82" charset="0"/>
            </a:endParaRPr>
          </a:p>
        </p:txBody>
      </p:sp>
      <p:sp>
        <p:nvSpPr>
          <p:cNvPr id="3" name="Subtitle 2"/>
          <p:cNvSpPr>
            <a:spLocks noGrp="1"/>
          </p:cNvSpPr>
          <p:nvPr>
            <p:ph type="subTitle" idx="1"/>
          </p:nvPr>
        </p:nvSpPr>
        <p:spPr>
          <a:xfrm>
            <a:off x="2679905" y="3695021"/>
            <a:ext cx="6831673" cy="2170201"/>
          </a:xfrm>
        </p:spPr>
        <p:txBody>
          <a:bodyPr/>
          <a:lstStyle/>
          <a:p>
            <a:r>
              <a:rPr lang="en-GB" dirty="0" smtClean="0">
                <a:latin typeface="Algerian" panose="04020705040A02060702" pitchFamily="82" charset="0"/>
              </a:rPr>
              <a:t>By </a:t>
            </a:r>
            <a:r>
              <a:rPr lang="en-GB" b="1" dirty="0" smtClean="0">
                <a:latin typeface="Algerian" panose="04020705040A02060702" pitchFamily="82" charset="0"/>
              </a:rPr>
              <a:t>Auguste Rodin</a:t>
            </a:r>
          </a:p>
          <a:p>
            <a:r>
              <a:rPr lang="en-GB" dirty="0" smtClean="0">
                <a:latin typeface="Algerian" panose="04020705040A02060702" pitchFamily="82" charset="0"/>
              </a:rPr>
              <a:t>1884-89</a:t>
            </a:r>
          </a:p>
          <a:p>
            <a:r>
              <a:rPr lang="en-GB" b="1" dirty="0" smtClean="0">
                <a:latin typeface="Algerian" panose="04020705040A02060702" pitchFamily="82" charset="0"/>
              </a:rPr>
              <a:t>Scale</a:t>
            </a:r>
            <a:r>
              <a:rPr lang="en-GB" dirty="0" smtClean="0">
                <a:latin typeface="Algerian" panose="04020705040A02060702" pitchFamily="82" charset="0"/>
              </a:rPr>
              <a:t> – 201.6cm x 205.4cm x 195.9cm</a:t>
            </a:r>
          </a:p>
          <a:p>
            <a:r>
              <a:rPr lang="en-GB" b="1" dirty="0" smtClean="0">
                <a:latin typeface="Algerian" panose="04020705040A02060702" pitchFamily="82" charset="0"/>
              </a:rPr>
              <a:t>Material</a:t>
            </a:r>
            <a:r>
              <a:rPr lang="en-GB" dirty="0" smtClean="0">
                <a:latin typeface="Algerian" panose="04020705040A02060702" pitchFamily="82" charset="0"/>
              </a:rPr>
              <a:t> - Bronze </a:t>
            </a:r>
          </a:p>
          <a:p>
            <a:r>
              <a:rPr lang="en-GB" b="1" dirty="0" smtClean="0">
                <a:latin typeface="Algerian" panose="04020705040A02060702" pitchFamily="82" charset="0"/>
              </a:rPr>
              <a:t>Patron</a:t>
            </a:r>
            <a:r>
              <a:rPr lang="en-GB" dirty="0" smtClean="0">
                <a:latin typeface="Algerian" panose="04020705040A02060702" pitchFamily="82" charset="0"/>
              </a:rPr>
              <a:t> – Calais (government)</a:t>
            </a:r>
            <a:endParaRPr lang="en-GB" dirty="0">
              <a:latin typeface="Algerian" panose="04020705040A02060702" pitchFamily="82" charset="0"/>
            </a:endParaRPr>
          </a:p>
        </p:txBody>
      </p:sp>
    </p:spTree>
    <p:extLst>
      <p:ext uri="{BB962C8B-B14F-4D97-AF65-F5344CB8AC3E}">
        <p14:creationId xmlns:p14="http://schemas.microsoft.com/office/powerpoint/2010/main" val="2454221179"/>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685801"/>
            <a:ext cx="5042262" cy="2157884"/>
          </a:xfrm>
        </p:spPr>
        <p:txBody>
          <a:bodyPr/>
          <a:lstStyle/>
          <a:p>
            <a:r>
              <a:rPr lang="en-GB" dirty="0" smtClean="0">
                <a:latin typeface="Algerian" panose="04020705040A02060702" pitchFamily="82" charset="0"/>
              </a:rPr>
              <a:t>The event it commemorates</a:t>
            </a:r>
            <a:endParaRPr lang="en-GB" dirty="0">
              <a:latin typeface="Algerian" panose="04020705040A02060702" pitchFamily="82" charset="0"/>
            </a:endParaRPr>
          </a:p>
        </p:txBody>
      </p:sp>
      <p:sp>
        <p:nvSpPr>
          <p:cNvPr id="4" name="Text Placeholder 3"/>
          <p:cNvSpPr>
            <a:spLocks noGrp="1"/>
          </p:cNvSpPr>
          <p:nvPr>
            <p:ph type="body" sz="half" idx="2"/>
          </p:nvPr>
        </p:nvSpPr>
        <p:spPr>
          <a:xfrm>
            <a:off x="414202" y="2052863"/>
            <a:ext cx="4475116" cy="4337006"/>
          </a:xfrm>
        </p:spPr>
        <p:txBody>
          <a:bodyPr>
            <a:noAutofit/>
          </a:bodyPr>
          <a:lstStyle/>
          <a:p>
            <a:r>
              <a:rPr lang="en-GB" sz="1800" dirty="0" smtClean="0">
                <a:latin typeface="Century725 Cn BT" panose="02040506070705020204" pitchFamily="18" charset="0"/>
              </a:rPr>
              <a:t>The sculpture is based on the Siege of Calais by English troops during the hundred years war in 1337. The King of England at the time: Edward III proposed that he would allow the citizens of Calais freedom under the conditions that the city surrender and that the 6 burghers/members of the city council sacrifice their life. </a:t>
            </a:r>
          </a:p>
          <a:p>
            <a:r>
              <a:rPr lang="en-GB" sz="1800" dirty="0" smtClean="0">
                <a:latin typeface="Century725 Cn BT" panose="02040506070705020204" pitchFamily="18" charset="0"/>
              </a:rPr>
              <a:t>The sculpture depicts the 6 men gathered to leave their city and go to their deaths. Rodin depicts their grief in death whilst expressing their strength which would result in the freedom of the Calais people.</a:t>
            </a:r>
            <a:endParaRPr lang="en-GB" sz="1800" dirty="0">
              <a:latin typeface="Century725 Cn BT" panose="02040506070705020204" pitchFamily="18" charset="0"/>
            </a:endParaRPr>
          </a:p>
        </p:txBody>
      </p:sp>
      <p:pic>
        <p:nvPicPr>
          <p:cNvPr id="2054" name="Picture 6" descr="Image result for the burghers of calais auguste rod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0797" y="1260248"/>
            <a:ext cx="5867400" cy="391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3573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23900" y="2780211"/>
            <a:ext cx="4044043" cy="3581400"/>
          </a:xfrm>
        </p:spPr>
        <p:txBody>
          <a:bodyPr>
            <a:normAutofit fontScale="77500" lnSpcReduction="20000"/>
          </a:bodyPr>
          <a:lstStyle/>
          <a:p>
            <a:r>
              <a:rPr lang="en-GB" sz="2200" dirty="0">
                <a:latin typeface="Century725 Cn BT" panose="02040506070705020204" pitchFamily="18" charset="0"/>
              </a:rPr>
              <a:t>Pyramidal composition was a technique of arranging the figures in a pyramidal shape popular in High Renaissance paintings and sculptures. This was to give the work a sense of calmness and stability as well as a unity and bond between the figures. Rodin deliberately rejects this, instead choosing to display all the figures all on one level. This then places the figures the equals with no clear focus on a particular figure as a leader through the use of a circular composition. This allows the work to be walked around and seen from multiple perspectives.</a:t>
            </a:r>
          </a:p>
          <a:p>
            <a:endParaRPr lang="en-GB" dirty="0"/>
          </a:p>
        </p:txBody>
      </p:sp>
      <p:pic>
        <p:nvPicPr>
          <p:cNvPr id="5" name="Picture 2" descr="Image result for the burghers of calais auguste rodin"/>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5849" t="16762" r="16693" b="7238"/>
          <a:stretch/>
        </p:blipFill>
        <p:spPr bwMode="auto">
          <a:xfrm>
            <a:off x="5786846" y="1149531"/>
            <a:ext cx="6074228" cy="521208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a:xfrm>
            <a:off x="4519749" y="666205"/>
            <a:ext cx="1920240" cy="7707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2605451" y="343039"/>
            <a:ext cx="2076994" cy="923330"/>
          </a:xfrm>
          <a:prstGeom prst="rect">
            <a:avLst/>
          </a:prstGeom>
          <a:noFill/>
        </p:spPr>
        <p:txBody>
          <a:bodyPr wrap="square" rtlCol="0">
            <a:spAutoFit/>
          </a:bodyPr>
          <a:lstStyle/>
          <a:p>
            <a:r>
              <a:rPr lang="en-GB" dirty="0" smtClean="0">
                <a:latin typeface="Algerian" panose="04020705040A02060702" pitchFamily="82" charset="0"/>
              </a:rPr>
              <a:t>Saint Pierre (main figure) leads them</a:t>
            </a:r>
            <a:endParaRPr lang="en-GB" dirty="0">
              <a:latin typeface="Algerian" panose="04020705040A02060702" pitchFamily="82" charset="0"/>
            </a:endParaRPr>
          </a:p>
        </p:txBody>
      </p:sp>
      <p:cxnSp>
        <p:nvCxnSpPr>
          <p:cNvPr id="9" name="Straight Arrow Connector 8"/>
          <p:cNvCxnSpPr/>
          <p:nvPr/>
        </p:nvCxnSpPr>
        <p:spPr>
          <a:xfrm>
            <a:off x="4415246" y="343039"/>
            <a:ext cx="29391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7354389" y="158373"/>
            <a:ext cx="3918857" cy="646331"/>
          </a:xfrm>
          <a:prstGeom prst="rect">
            <a:avLst/>
          </a:prstGeom>
          <a:noFill/>
        </p:spPr>
        <p:txBody>
          <a:bodyPr wrap="square" rtlCol="0">
            <a:spAutoFit/>
          </a:bodyPr>
          <a:lstStyle/>
          <a:p>
            <a:r>
              <a:rPr lang="en-US" dirty="0">
                <a:solidFill>
                  <a:srgbClr val="222222"/>
                </a:solidFill>
                <a:latin typeface="Century725 Cn BT" panose="02040506070705020204" pitchFamily="18" charset="0"/>
              </a:rPr>
              <a:t>F</a:t>
            </a:r>
            <a:r>
              <a:rPr lang="en-US" dirty="0" smtClean="0">
                <a:solidFill>
                  <a:srgbClr val="222222"/>
                </a:solidFill>
                <a:latin typeface="Century725 Cn BT" panose="02040506070705020204" pitchFamily="18" charset="0"/>
              </a:rPr>
              <a:t>irst </a:t>
            </a:r>
            <a:r>
              <a:rPr lang="en-US" dirty="0">
                <a:solidFill>
                  <a:srgbClr val="222222"/>
                </a:solidFill>
                <a:latin typeface="Century725 Cn BT" panose="02040506070705020204" pitchFamily="18" charset="0"/>
              </a:rPr>
              <a:t>to volunteer and surrender, wearing "a shirt and a rope around his neck“</a:t>
            </a:r>
            <a:r>
              <a:rPr lang="en-GB" dirty="0">
                <a:solidFill>
                  <a:srgbClr val="222222"/>
                </a:solidFill>
                <a:latin typeface="Century725 Cn BT" panose="02040506070705020204" pitchFamily="18" charset="0"/>
              </a:rPr>
              <a:t>.</a:t>
            </a:r>
            <a:endParaRPr lang="en-GB" dirty="0">
              <a:latin typeface="Century725 Cn BT" panose="02040506070705020204" pitchFamily="18" charset="0"/>
            </a:endParaRPr>
          </a:p>
        </p:txBody>
      </p:sp>
      <p:cxnSp>
        <p:nvCxnSpPr>
          <p:cNvPr id="15" name="Straight Arrow Connector 14"/>
          <p:cNvCxnSpPr>
            <a:stCxn id="7" idx="1"/>
          </p:cNvCxnSpPr>
          <p:nvPr/>
        </p:nvCxnSpPr>
        <p:spPr>
          <a:xfrm flipH="1">
            <a:off x="2338251" y="804704"/>
            <a:ext cx="267200" cy="63221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6" name="TextBox 15"/>
          <p:cNvSpPr txBox="1"/>
          <p:nvPr/>
        </p:nvSpPr>
        <p:spPr>
          <a:xfrm>
            <a:off x="594360" y="1436914"/>
            <a:ext cx="4558937" cy="1200329"/>
          </a:xfrm>
          <a:prstGeom prst="rect">
            <a:avLst/>
          </a:prstGeom>
          <a:noFill/>
        </p:spPr>
        <p:txBody>
          <a:bodyPr wrap="square" rtlCol="0">
            <a:spAutoFit/>
          </a:bodyPr>
          <a:lstStyle/>
          <a:p>
            <a:r>
              <a:rPr lang="en-GB" dirty="0">
                <a:latin typeface="Century725 Cn BT" panose="02040506070705020204" pitchFamily="18" charset="0"/>
              </a:rPr>
              <a:t>Anguish, shame: lack of a confrontational gaze. Draped in a large bit of fabric, rope dangles over his shoulder. Muscular: strong and brave both metaphorically and physically.</a:t>
            </a:r>
            <a:endParaRPr lang="en-US" dirty="0">
              <a:latin typeface="Century725 Cn BT" panose="02040506070705020204" pitchFamily="18" charset="0"/>
            </a:endParaRPr>
          </a:p>
        </p:txBody>
      </p:sp>
    </p:spTree>
    <p:extLst>
      <p:ext uri="{BB962C8B-B14F-4D97-AF65-F5344CB8AC3E}">
        <p14:creationId xmlns:p14="http://schemas.microsoft.com/office/powerpoint/2010/main" val="37426152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1399387"/>
            <a:ext cx="4443984" cy="823912"/>
          </a:xfrm>
        </p:spPr>
        <p:txBody>
          <a:bodyPr/>
          <a:lstStyle/>
          <a:p>
            <a:pPr algn="ctr"/>
            <a:r>
              <a:rPr lang="en-GB" sz="2400" dirty="0">
                <a:latin typeface="Algerian" panose="04020705040A02060702" pitchFamily="82" charset="0"/>
              </a:rPr>
              <a:t>Comment on Rodin’s depiction of heroism, how does it differ to traditional depictions of heroism?</a:t>
            </a:r>
          </a:p>
          <a:p>
            <a:endParaRPr lang="en-GB" dirty="0"/>
          </a:p>
        </p:txBody>
      </p:sp>
      <p:sp>
        <p:nvSpPr>
          <p:cNvPr id="4" name="Content Placeholder 3"/>
          <p:cNvSpPr>
            <a:spLocks noGrp="1"/>
          </p:cNvSpPr>
          <p:nvPr>
            <p:ph sz="half" idx="2"/>
          </p:nvPr>
        </p:nvSpPr>
        <p:spPr>
          <a:xfrm>
            <a:off x="1371600" y="2050869"/>
            <a:ext cx="4637314" cy="4049485"/>
          </a:xfrm>
        </p:spPr>
        <p:txBody>
          <a:bodyPr>
            <a:normAutofit fontScale="85000" lnSpcReduction="20000"/>
          </a:bodyPr>
          <a:lstStyle/>
          <a:p>
            <a:pPr marL="0" indent="0">
              <a:buNone/>
            </a:pPr>
            <a:r>
              <a:rPr lang="en-GB" dirty="0">
                <a:latin typeface="Century725 Cn BT" panose="02040506070705020204" pitchFamily="18" charset="0"/>
              </a:rPr>
              <a:t>Because the patrons wanted a heroic quality, with a raised pedestal that would place the figures in a God-like status high above the viewers, Rodin presented the city of Calais with The Burghers of Calais complete with a pedestal.</a:t>
            </a:r>
          </a:p>
          <a:p>
            <a:pPr marL="0" indent="0">
              <a:buNone/>
            </a:pPr>
            <a:endParaRPr lang="en-GB" dirty="0">
              <a:latin typeface="Century725 Cn BT" panose="02040506070705020204" pitchFamily="18" charset="0"/>
            </a:endParaRPr>
          </a:p>
          <a:p>
            <a:pPr marL="0" indent="0">
              <a:buNone/>
            </a:pPr>
            <a:r>
              <a:rPr lang="en-GB" dirty="0">
                <a:latin typeface="Century725 Cn BT" panose="02040506070705020204" pitchFamily="18" charset="0"/>
              </a:rPr>
              <a:t>It was common in the nineteenth-century to depict an event with a single heroic figure. For example, Rodin’s later sculpture Monument to Balzac (1891-97), where the French playwright and novelist, Honoré de Balzac, is shown standing tall and alone with his head held high. This is similar to what the city of Calais was inevitably expecting from Rodin. As a result, they were displeased with Rodin’s concept—they wanted only one statue; the one of Eustache de Saint-Pierre. Instead, Rodin included all six men from Froissart’s account.</a:t>
            </a:r>
          </a:p>
          <a:p>
            <a:pPr marL="0" indent="0">
              <a:buNone/>
            </a:pPr>
            <a:endParaRPr lang="en-GB" dirty="0"/>
          </a:p>
        </p:txBody>
      </p:sp>
      <p:sp>
        <p:nvSpPr>
          <p:cNvPr id="6" name="Content Placeholder 5"/>
          <p:cNvSpPr>
            <a:spLocks noGrp="1"/>
          </p:cNvSpPr>
          <p:nvPr>
            <p:ph sz="quarter" idx="4"/>
          </p:nvPr>
        </p:nvSpPr>
        <p:spPr>
          <a:xfrm>
            <a:off x="6525014" y="1580606"/>
            <a:ext cx="4443984" cy="4169229"/>
          </a:xfrm>
        </p:spPr>
        <p:txBody>
          <a:bodyPr>
            <a:normAutofit/>
          </a:bodyPr>
          <a:lstStyle/>
          <a:p>
            <a:pPr marL="0" indent="0">
              <a:buNone/>
            </a:pPr>
            <a:endParaRPr lang="en-GB" dirty="0"/>
          </a:p>
          <a:p>
            <a:pPr marL="0" indent="0">
              <a:buNone/>
            </a:pPr>
            <a:r>
              <a:rPr lang="en-GB" sz="1700" dirty="0">
                <a:latin typeface="Century725 Cn BT" panose="02040506070705020204" pitchFamily="18" charset="0"/>
              </a:rPr>
              <a:t>However, the raised pedestal did not allow an audience to view the work of art as Rodin had intended. Therefore, he created a second version, one lacking a pedestal, to be placed at the Musée Rodin at the </a:t>
            </a:r>
            <a:r>
              <a:rPr lang="en-GB" sz="1700" dirty="0" err="1">
                <a:latin typeface="Century725 Cn BT" panose="02040506070705020204" pitchFamily="18" charset="0"/>
              </a:rPr>
              <a:t>Hôtel</a:t>
            </a:r>
            <a:r>
              <a:rPr lang="en-GB" sz="1700" dirty="0">
                <a:latin typeface="Century725 Cn BT" panose="02040506070705020204" pitchFamily="18" charset="0"/>
              </a:rPr>
              <a:t> Biron in Paris. Rodin’s goal was to bring the audience into his sculpture of The Burghers of Calais, and he accomplished this by not only positioning each figure in a different stance with the men’s heads facing separate directions, but he lowered them down to street level so a viewer could easily walk around the sculpture and see each man and each facial expression and feel as if they were a part of the group, personally experiencing the tragic event.</a:t>
            </a:r>
          </a:p>
          <a:p>
            <a:pPr marL="0" indent="0">
              <a:buNone/>
            </a:pPr>
            <a:endParaRPr lang="en-GB" dirty="0"/>
          </a:p>
        </p:txBody>
      </p:sp>
      <p:sp>
        <p:nvSpPr>
          <p:cNvPr id="7" name="Rectangle 6"/>
          <p:cNvSpPr/>
          <p:nvPr/>
        </p:nvSpPr>
        <p:spPr>
          <a:xfrm>
            <a:off x="6722924" y="504861"/>
            <a:ext cx="4048164" cy="1200329"/>
          </a:xfrm>
          <a:prstGeom prst="rect">
            <a:avLst/>
          </a:prstGeom>
        </p:spPr>
        <p:txBody>
          <a:bodyPr wrap="square">
            <a:spAutoFit/>
          </a:bodyPr>
          <a:lstStyle/>
          <a:p>
            <a:pPr algn="ctr"/>
            <a:r>
              <a:rPr lang="en-GB" sz="2400" dirty="0">
                <a:latin typeface="Algerian" panose="04020705040A02060702" pitchFamily="82" charset="0"/>
              </a:rPr>
              <a:t>How was the work intended to be displayed?</a:t>
            </a:r>
          </a:p>
        </p:txBody>
      </p:sp>
    </p:spTree>
    <p:extLst>
      <p:ext uri="{BB962C8B-B14F-4D97-AF65-F5344CB8AC3E}">
        <p14:creationId xmlns:p14="http://schemas.microsoft.com/office/powerpoint/2010/main" val="104921003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51</TotalTime>
  <Words>583</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Algerian</vt:lpstr>
      <vt:lpstr>Century725 Cn BT</vt:lpstr>
      <vt:lpstr>Franklin Gothic Book</vt:lpstr>
      <vt:lpstr>Crop</vt:lpstr>
      <vt:lpstr>The Burghers of Calais </vt:lpstr>
      <vt:lpstr>The event it commemorates</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Burghers of Calais</dc:title>
  <dc:creator>James A Aldworth (189903)</dc:creator>
  <cp:lastModifiedBy>Daniel Greaney</cp:lastModifiedBy>
  <cp:revision>8</cp:revision>
  <dcterms:created xsi:type="dcterms:W3CDTF">2019-11-20T12:31:40Z</dcterms:created>
  <dcterms:modified xsi:type="dcterms:W3CDTF">2019-12-04T10:31:01Z</dcterms:modified>
</cp:coreProperties>
</file>