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8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0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10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7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5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2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2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7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9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3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6422FB-37A9-4D7A-9C93-BC2859D97A9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2D6055-B13C-4893-9B8A-ED3616449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4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The Helmet Maker’s Wife, 1887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Auguste Rodin </a:t>
            </a:r>
          </a:p>
        </p:txBody>
      </p:sp>
    </p:spTree>
    <p:extLst>
      <p:ext uri="{BB962C8B-B14F-4D97-AF65-F5344CB8AC3E}">
        <p14:creationId xmlns:p14="http://schemas.microsoft.com/office/powerpoint/2010/main" val="110666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160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The meaning behind the work. 	</a:t>
            </a:r>
          </a:p>
        </p:txBody>
      </p:sp>
      <p:pic>
        <p:nvPicPr>
          <p:cNvPr id="6" name="Picture 5" descr="A close up of a statue&#10;&#10;Description automatically generated">
            <a:extLst>
              <a:ext uri="{FF2B5EF4-FFF2-40B4-BE49-F238E27FC236}">
                <a16:creationId xmlns:a16="http://schemas.microsoft.com/office/drawing/2014/main" id="{8CA24575-9FFE-440A-8B76-80892BBAB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r="688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160" y="1828801"/>
            <a:ext cx="5978072" cy="3866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/>
              <a:t>The title is based on a poem by Francois Villon. The poem is about a Helmet Maker’s once beautiful wife.</a:t>
            </a:r>
          </a:p>
          <a:p>
            <a:pPr>
              <a:lnSpc>
                <a:spcPct val="90000"/>
              </a:lnSpc>
            </a:pPr>
            <a:r>
              <a:rPr lang="en-GB" sz="1600"/>
              <a:t>She kept looking at herself in the mirror and watched her body gradually age over time, and began to miss what she used to be. </a:t>
            </a:r>
          </a:p>
          <a:p>
            <a:pPr>
              <a:lnSpc>
                <a:spcPct val="90000"/>
              </a:lnSpc>
            </a:pPr>
            <a:r>
              <a:rPr lang="en-GB" sz="1600"/>
              <a:t>The themes of the poem include consequences of ageing and standards of beauty.</a:t>
            </a:r>
          </a:p>
          <a:p>
            <a:pPr>
              <a:lnSpc>
                <a:spcPct val="90000"/>
              </a:lnSpc>
            </a:pPr>
            <a:r>
              <a:rPr lang="en-GB" sz="1600"/>
              <a:t>This quote reflects the themes particularly: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GB" sz="1600">
                <a:effectLst/>
              </a:rPr>
              <a:t>“What I was, what I am today,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GB" sz="1600">
                <a:effectLst/>
              </a:rPr>
              <a:t>View myself naked: turn at bay,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GB" sz="1600">
                <a:effectLst/>
              </a:rPr>
              <a:t>Seeing what I am no longer,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GB" sz="1600">
                <a:effectLst/>
              </a:rPr>
              <a:t>Poor, dry, meagre, worn away,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GB" sz="1600">
                <a:effectLst/>
              </a:rPr>
              <a:t>I almost forget myself in anger”</a:t>
            </a:r>
            <a:endParaRPr lang="en-GB" sz="1600"/>
          </a:p>
          <a:p>
            <a:pPr>
              <a:lnSpc>
                <a:spcPct val="90000"/>
              </a:lnSpc>
            </a:pPr>
            <a:endParaRPr lang="en-GB" sz="1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45F3BD06-C2B0-4398-B802-D2679BAE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r="6666"/>
          <a:stretch/>
        </p:blipFill>
        <p:spPr>
          <a:xfrm>
            <a:off x="20" y="40954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GB" dirty="0"/>
              <a:t>Who modelled for this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r>
              <a:rPr lang="en-GB" dirty="0"/>
              <a:t>An 82 year old woman called Caira had travelled from Italy to Paris on foot, to see her son model for Rodin before she died.</a:t>
            </a:r>
          </a:p>
          <a:p>
            <a:r>
              <a:rPr lang="en-GB" dirty="0"/>
              <a:t>Rodin was fascinated by her inevitable decline of her human body and asked her to model for him. </a:t>
            </a:r>
          </a:p>
          <a:p>
            <a:r>
              <a:rPr lang="en-GB" dirty="0"/>
              <a:t>For him her ageing body added character and  he was captivated at her physical change, he said that “in art only that which has character is beautiful”</a:t>
            </a:r>
          </a:p>
        </p:txBody>
      </p:sp>
    </p:spTree>
    <p:extLst>
      <p:ext uri="{BB962C8B-B14F-4D97-AF65-F5344CB8AC3E}">
        <p14:creationId xmlns:p14="http://schemas.microsoft.com/office/powerpoint/2010/main" val="173962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833F5045-5779-4E8F-9507-636D7A19E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19" y="499533"/>
            <a:ext cx="4428700" cy="1905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Rodin’s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328334"/>
            <a:ext cx="4887725" cy="4030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5679A2"/>
              </a:buClr>
            </a:pPr>
            <a:r>
              <a:rPr lang="en-GB" dirty="0"/>
              <a:t>Rodin took inspiration from Donatello’s ‘Penitent Magdalene’ specifically on the texture on her hair and applied it to </a:t>
            </a:r>
            <a:r>
              <a:rPr lang="en-GB" dirty="0" err="1"/>
              <a:t>Caira’s</a:t>
            </a:r>
            <a:r>
              <a:rPr lang="en-GB" dirty="0"/>
              <a:t> wrinkles- accentuating her ageing skin.</a:t>
            </a:r>
          </a:p>
          <a:p>
            <a:pPr>
              <a:lnSpc>
                <a:spcPct val="90000"/>
              </a:lnSpc>
              <a:buClr>
                <a:srgbClr val="5679A2"/>
              </a:buClr>
            </a:pPr>
            <a:r>
              <a:rPr lang="en-GB" dirty="0"/>
              <a:t>Both women are unidealised and realistic as he uses a rough, textural sense in certain areas.</a:t>
            </a:r>
          </a:p>
          <a:p>
            <a:pPr>
              <a:lnSpc>
                <a:spcPct val="90000"/>
              </a:lnSpc>
              <a:buClr>
                <a:srgbClr val="5679A2"/>
              </a:buClr>
            </a:pPr>
            <a:r>
              <a:rPr lang="en-GB" dirty="0"/>
              <a:t>He was also inspired by Michelangelo's ‘dying slave’- especially Michelangelo’s depiction of the human form.</a:t>
            </a:r>
          </a:p>
          <a:p>
            <a:pPr>
              <a:lnSpc>
                <a:spcPct val="90000"/>
              </a:lnSpc>
              <a:buClr>
                <a:srgbClr val="5679A2"/>
              </a:buClr>
            </a:pPr>
            <a:endParaRPr lang="en-GB" sz="1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ulpture of a person&#10;&#10;Description automatically generated">
            <a:extLst>
              <a:ext uri="{FF2B5EF4-FFF2-40B4-BE49-F238E27FC236}">
                <a16:creationId xmlns:a16="http://schemas.microsoft.com/office/drawing/2014/main" id="{22BAD964-93EB-42BF-940E-B3C099163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8" r="5" b="17456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</p:spPr>
      </p:pic>
      <p:pic>
        <p:nvPicPr>
          <p:cNvPr id="1026" name="Picture 2" descr="Image result for donatello penitent magdalene">
            <a:extLst>
              <a:ext uri="{FF2B5EF4-FFF2-40B4-BE49-F238E27FC236}">
                <a16:creationId xmlns:a16="http://schemas.microsoft.com/office/drawing/2014/main" id="{F6A71F98-E7F2-4315-8F12-59087E0F2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 r="2" b="32487"/>
          <a:stretch/>
        </p:blipFill>
        <p:spPr bwMode="auto">
          <a:xfrm>
            <a:off x="8314455" y="3100590"/>
            <a:ext cx="3716680" cy="36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46141639-EC53-46EE-BB0A-D2627DBDEB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1" r="2" b="2"/>
          <a:stretch/>
        </p:blipFill>
        <p:spPr>
          <a:xfrm>
            <a:off x="6256867" y="160868"/>
            <a:ext cx="5774267" cy="3747805"/>
          </a:xfrm>
          <a:custGeom>
            <a:avLst/>
            <a:gdLst>
              <a:gd name="connsiteX0" fmla="*/ 0 w 5774267"/>
              <a:gd name="connsiteY0" fmla="*/ 0 h 3747805"/>
              <a:gd name="connsiteX1" fmla="*/ 3767328 w 5774267"/>
              <a:gd name="connsiteY1" fmla="*/ 0 h 3747805"/>
              <a:gd name="connsiteX2" fmla="*/ 3767328 w 5774267"/>
              <a:gd name="connsiteY2" fmla="*/ 1 h 3747805"/>
              <a:gd name="connsiteX3" fmla="*/ 5774267 w 5774267"/>
              <a:gd name="connsiteY3" fmla="*/ 1 h 3747805"/>
              <a:gd name="connsiteX4" fmla="*/ 5774267 w 5774267"/>
              <a:gd name="connsiteY4" fmla="*/ 2778855 h 3747805"/>
              <a:gd name="connsiteX5" fmla="*/ 3767328 w 5774267"/>
              <a:gd name="connsiteY5" fmla="*/ 2778855 h 3747805"/>
              <a:gd name="connsiteX6" fmla="*/ 3767328 w 5774267"/>
              <a:gd name="connsiteY6" fmla="*/ 2778856 h 3747805"/>
              <a:gd name="connsiteX7" fmla="*/ 1896721 w 5774267"/>
              <a:gd name="connsiteY7" fmla="*/ 2778856 h 3747805"/>
              <a:gd name="connsiteX8" fmla="*/ 1896721 w 5774267"/>
              <a:gd name="connsiteY8" fmla="*/ 3747805 h 3747805"/>
              <a:gd name="connsiteX9" fmla="*/ 0 w 5774267"/>
              <a:gd name="connsiteY9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4267" h="3747805">
                <a:moveTo>
                  <a:pt x="0" y="0"/>
                </a:moveTo>
                <a:lnTo>
                  <a:pt x="3767328" y="0"/>
                </a:lnTo>
                <a:lnTo>
                  <a:pt x="3767328" y="1"/>
                </a:lnTo>
                <a:lnTo>
                  <a:pt x="5774267" y="1"/>
                </a:lnTo>
                <a:lnTo>
                  <a:pt x="5774267" y="2778855"/>
                </a:lnTo>
                <a:lnTo>
                  <a:pt x="3767328" y="2778855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9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Rodin’s visits to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1876 Rodin made several visits to Italy initially to discover the works of his masters Donatello and Michelangelo -then to nurture and revive his relationship with them.</a:t>
            </a:r>
          </a:p>
          <a:p>
            <a:r>
              <a:rPr lang="en-GB" sz="2400" dirty="0"/>
              <a:t>His departure from the academic style can be seen in his work as he abandoned any sense of idealism and strived to depict the internal mood of a figure, and its impact on their form. </a:t>
            </a:r>
          </a:p>
          <a:p>
            <a:r>
              <a:rPr lang="en-GB" sz="2400" dirty="0"/>
              <a:t>So in this case he depicted </a:t>
            </a:r>
            <a:r>
              <a:rPr lang="en-GB" sz="2400" dirty="0" err="1"/>
              <a:t>Caira’s</a:t>
            </a:r>
            <a:r>
              <a:rPr lang="en-GB" sz="2400" dirty="0"/>
              <a:t> deteriorating body as a means to express melancholia and her soon to be death.</a:t>
            </a:r>
          </a:p>
        </p:txBody>
      </p:sp>
    </p:spTree>
    <p:extLst>
      <p:ext uri="{BB962C8B-B14F-4D97-AF65-F5344CB8AC3E}">
        <p14:creationId xmlns:p14="http://schemas.microsoft.com/office/powerpoint/2010/main" val="112502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9" y="560961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How it breaks the conventions of female nude in sculpture &amp; Rodin’s 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" y="1731524"/>
            <a:ext cx="10603149" cy="4387174"/>
          </a:xfrm>
        </p:spPr>
        <p:txBody>
          <a:bodyPr>
            <a:normAutofit/>
          </a:bodyPr>
          <a:lstStyle/>
          <a:p>
            <a:r>
              <a:rPr lang="en-GB" sz="2400" dirty="0"/>
              <a:t>Previously, the female nude in sculpture had deities as subject matter. Examples of this are the timeless use of Venus and Aphrodite.  </a:t>
            </a:r>
          </a:p>
          <a:p>
            <a:endParaRPr lang="en-GB" dirty="0"/>
          </a:p>
        </p:txBody>
      </p:sp>
      <p:pic>
        <p:nvPicPr>
          <p:cNvPr id="1026" name="Picture 2" descr="Image result for venus de mi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" y="2887285"/>
            <a:ext cx="2287112" cy="34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95" y="2887285"/>
            <a:ext cx="2315941" cy="3473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02" y="2887285"/>
            <a:ext cx="2394806" cy="3421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474" y="2872328"/>
            <a:ext cx="1936167" cy="34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84" y="435912"/>
            <a:ext cx="6292223" cy="58147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Rodin wanted to make a complete departure from such idealisation and be honest and blatant with his work. </a:t>
            </a:r>
          </a:p>
          <a:p>
            <a:r>
              <a:rPr lang="en-GB" dirty="0"/>
              <a:t>By casting in bronze, he exposes all the years of ageing  (wrinkles, skin bags etc.) in a intense, accurate amount of detail and stays true to the likeness of his sitter. </a:t>
            </a:r>
          </a:p>
          <a:p>
            <a:r>
              <a:rPr lang="en-GB" dirty="0"/>
              <a:t>The unidealised nature of this work is a complete contrast from the previous standards of the female nude; a woman must be curvaceous, softly carved, submissive, coy and the quintessential example of femininity. </a:t>
            </a:r>
          </a:p>
          <a:p>
            <a:r>
              <a:rPr lang="en-GB" dirty="0"/>
              <a:t>His depiction isn’t for the male gaze. But instead a challenge to ideas of beauty and aesthetics and to reiterate that beauty is just a construct. </a:t>
            </a:r>
          </a:p>
          <a:p>
            <a:r>
              <a:rPr lang="en-GB" dirty="0"/>
              <a:t>Rodin believed personality/character was the more important aspect about someone, over appearance.</a:t>
            </a:r>
          </a:p>
          <a:p>
            <a:r>
              <a:rPr lang="en-GB" dirty="0"/>
              <a:t>So personality &gt; looks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59" y="669025"/>
            <a:ext cx="3717466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6" y="549108"/>
            <a:ext cx="11603734" cy="6308892"/>
          </a:xfrm>
        </p:spPr>
        <p:txBody>
          <a:bodyPr>
            <a:normAutofit/>
          </a:bodyPr>
          <a:lstStyle/>
          <a:p>
            <a:r>
              <a:rPr lang="en-GB" dirty="0"/>
              <a:t>When showcased people deemed it as “</a:t>
            </a:r>
            <a:r>
              <a:rPr lang="en-GB" i="1" dirty="0"/>
              <a:t>an artistic crime</a:t>
            </a:r>
            <a:r>
              <a:rPr lang="en-GB" dirty="0"/>
              <a:t>” and “</a:t>
            </a:r>
            <a:r>
              <a:rPr lang="en-GB" i="1" dirty="0"/>
              <a:t>degenerate</a:t>
            </a:r>
            <a:r>
              <a:rPr lang="en-GB" dirty="0"/>
              <a:t>” </a:t>
            </a:r>
          </a:p>
          <a:p>
            <a:r>
              <a:rPr lang="en-GB" dirty="0"/>
              <a:t>To them this work was extremely provocative and confrontational, but others that resonated with Rodin’s agenda deemed it as </a:t>
            </a:r>
            <a:r>
              <a:rPr lang="en-GB" b="1" dirty="0"/>
              <a:t>avant-garde</a:t>
            </a:r>
            <a:r>
              <a:rPr lang="en-GB" dirty="0"/>
              <a:t>. </a:t>
            </a:r>
          </a:p>
          <a:p>
            <a:r>
              <a:rPr lang="en-GB" dirty="0"/>
              <a:t>Some of the greatest sculptors used bronze as a material for their work. </a:t>
            </a:r>
          </a:p>
          <a:p>
            <a:r>
              <a:rPr lang="en-GB" dirty="0"/>
              <a:t>The use of bronze is associated with grandeur, importance and imperialism as famous rulers have been depicted in the metal. 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endParaRPr lang="en-GB" dirty="0"/>
          </a:p>
          <a:p>
            <a:r>
              <a:rPr lang="en-GB" dirty="0"/>
              <a:t>For Rodin to showcase an ‘unattractive’  lower class woman in bronze, suggests he’s bringing importance to the subject and saying, it is just as worthy as a typical Venus sculpture. </a:t>
            </a:r>
          </a:p>
          <a:p>
            <a:r>
              <a:rPr lang="en-GB" dirty="0"/>
              <a:t>This sculpture will be long-lasting because of the duration of its material, meaning it will stand timeless against other famous bronze sculptures, as will the message behind it. </a:t>
            </a:r>
          </a:p>
          <a:p>
            <a:endParaRPr lang="en-GB" dirty="0"/>
          </a:p>
        </p:txBody>
      </p:sp>
      <p:pic>
        <p:nvPicPr>
          <p:cNvPr id="1028" name="Picture 4" descr="Image result for boudica stat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91" y="2802600"/>
            <a:ext cx="5795683" cy="23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4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683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Slate</vt:lpstr>
      <vt:lpstr>The Helmet Maker’s Wife, 1887</vt:lpstr>
      <vt:lpstr>The meaning behind the work.  </vt:lpstr>
      <vt:lpstr>Who modelled for this work?</vt:lpstr>
      <vt:lpstr>Rodin’s Inspiration</vt:lpstr>
      <vt:lpstr>Rodin’s visits to Italy</vt:lpstr>
      <vt:lpstr>How it breaks the conventions of female nude in sculpture &amp; Rodin’s Agenda: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Helmet Maker’s Wife, 1887</dc:title>
  <dc:creator>Sapphire Strange (189889)</dc:creator>
  <cp:lastModifiedBy>Daniel Greaney</cp:lastModifiedBy>
  <cp:revision>5</cp:revision>
  <dcterms:created xsi:type="dcterms:W3CDTF">2019-11-22T20:45:54Z</dcterms:created>
  <dcterms:modified xsi:type="dcterms:W3CDTF">2019-12-04T10:30:15Z</dcterms:modified>
</cp:coreProperties>
</file>